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0243463" cy="42773600"/>
  <p:notesSz cx="6858000" cy="9144000"/>
  <p:defaultTextStyle>
    <a:defPPr>
      <a:defRPr lang="en-US"/>
    </a:defPPr>
    <a:lvl1pPr algn="l" defTabSz="5865813" rtl="0" fontAlgn="base">
      <a:spcBef>
        <a:spcPct val="0"/>
      </a:spcBef>
      <a:spcAft>
        <a:spcPct val="0"/>
      </a:spcAft>
      <a:defRPr sz="11500" kern="1200">
        <a:solidFill>
          <a:schemeClr val="tx1"/>
        </a:solidFill>
        <a:latin typeface="Arial" charset="0"/>
        <a:ea typeface="+mn-ea"/>
        <a:cs typeface="+mn-cs"/>
      </a:defRPr>
    </a:lvl1pPr>
    <a:lvl2pPr marL="2932113" indent="-2474913" algn="l" defTabSz="5865813" rtl="0" fontAlgn="base">
      <a:spcBef>
        <a:spcPct val="0"/>
      </a:spcBef>
      <a:spcAft>
        <a:spcPct val="0"/>
      </a:spcAft>
      <a:defRPr sz="11500" kern="1200">
        <a:solidFill>
          <a:schemeClr val="tx1"/>
        </a:solidFill>
        <a:latin typeface="Arial" charset="0"/>
        <a:ea typeface="+mn-ea"/>
        <a:cs typeface="+mn-cs"/>
      </a:defRPr>
    </a:lvl2pPr>
    <a:lvl3pPr marL="5865813" indent="-4951413" algn="l" defTabSz="5865813" rtl="0" fontAlgn="base">
      <a:spcBef>
        <a:spcPct val="0"/>
      </a:spcBef>
      <a:spcAft>
        <a:spcPct val="0"/>
      </a:spcAft>
      <a:defRPr sz="11500" kern="1200">
        <a:solidFill>
          <a:schemeClr val="tx1"/>
        </a:solidFill>
        <a:latin typeface="Arial" charset="0"/>
        <a:ea typeface="+mn-ea"/>
        <a:cs typeface="+mn-cs"/>
      </a:defRPr>
    </a:lvl3pPr>
    <a:lvl4pPr marL="8797925" indent="-7426325" algn="l" defTabSz="5865813" rtl="0" fontAlgn="base">
      <a:spcBef>
        <a:spcPct val="0"/>
      </a:spcBef>
      <a:spcAft>
        <a:spcPct val="0"/>
      </a:spcAft>
      <a:defRPr sz="11500" kern="1200">
        <a:solidFill>
          <a:schemeClr val="tx1"/>
        </a:solidFill>
        <a:latin typeface="Arial" charset="0"/>
        <a:ea typeface="+mn-ea"/>
        <a:cs typeface="+mn-cs"/>
      </a:defRPr>
    </a:lvl4pPr>
    <a:lvl5pPr marL="11731625" indent="-9902825" algn="l" defTabSz="5865813" rtl="0" fontAlgn="base">
      <a:spcBef>
        <a:spcPct val="0"/>
      </a:spcBef>
      <a:spcAft>
        <a:spcPct val="0"/>
      </a:spcAft>
      <a:defRPr sz="11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1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1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1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15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B60A"/>
    <a:srgbClr val="C3C401"/>
    <a:srgbClr val="204C82"/>
    <a:srgbClr val="FFFF75"/>
    <a:srgbClr val="2C69B2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>
    <p:restoredLeft sz="15620"/>
    <p:restoredTop sz="98918" autoAdjust="0"/>
  </p:normalViewPr>
  <p:slideViewPr>
    <p:cSldViewPr>
      <p:cViewPr>
        <p:scale>
          <a:sx n="32" d="100"/>
          <a:sy n="32" d="100"/>
        </p:scale>
        <p:origin x="-960" y="4632"/>
      </p:cViewPr>
      <p:guideLst>
        <p:guide orient="horz" pos="13473"/>
        <p:guide pos="95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F5EECA7-6E6D-4F65-AD2D-80F82A84CD3C}" type="datetimeFigureOut">
              <a:rPr lang="pt-BR"/>
              <a:pPr>
                <a:defRPr/>
              </a:pPr>
              <a:t>02/11/2013</a:t>
            </a:fld>
            <a:endParaRPr lang="pt-B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16150" y="685800"/>
            <a:ext cx="2425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585488C-4107-4AE2-B28B-1680BFB669F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31417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61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2E4C2C-4F9C-4E40-8A7D-A139CB3FB13C}" type="slidenum">
              <a:rPr lang="pt-BR" smtClean="0"/>
              <a:pPr/>
              <a:t>1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32299" y="13465920"/>
            <a:ext cx="25706944" cy="916859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36520" y="24238374"/>
            <a:ext cx="21170424" cy="109310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933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866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799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732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665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598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531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46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B5C71-685C-4909-9D45-621CB2896513}" type="datetimeFigureOut">
              <a:rPr lang="en-GB"/>
              <a:pPr>
                <a:defRPr/>
              </a:pPr>
              <a:t>02/11/2013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C4C2E-9CB4-4599-A54C-935740E225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E785B-DFE6-4BEE-8260-C83D1EB78CA7}" type="datetimeFigureOut">
              <a:rPr lang="en-GB"/>
              <a:pPr>
                <a:defRPr/>
              </a:pPr>
              <a:t>02/11/2013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B82B0-7385-48EB-8F5C-EC4A2E012C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6444882" y="2287204"/>
            <a:ext cx="5103587" cy="4865497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34133" y="2287204"/>
            <a:ext cx="14806697" cy="4865497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B858A-F6DA-4B3B-8424-928C9F967520}" type="datetimeFigureOut">
              <a:rPr lang="en-GB"/>
              <a:pPr>
                <a:defRPr/>
              </a:pPr>
              <a:t>02/11/2013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88777-E241-4767-B821-4858DF006F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3571C-0315-4FAE-8E46-D015E8CDC8CC}" type="datetimeFigureOut">
              <a:rPr lang="en-GB"/>
              <a:pPr>
                <a:defRPr/>
              </a:pPr>
              <a:t>02/11/2013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5DD2E-2C47-4601-9B6A-DE42AF0B85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027" y="27486001"/>
            <a:ext cx="25706944" cy="8495313"/>
          </a:xfrm>
        </p:spPr>
        <p:txBody>
          <a:bodyPr anchor="t"/>
          <a:lstStyle>
            <a:lvl1pPr algn="l">
              <a:defRPr sz="25600" b="1" cap="all"/>
            </a:lvl1pPr>
          </a:lstStyle>
          <a:p>
            <a:r>
              <a:rPr lang="pt-BR" smtClean="0"/>
              <a:t>Clique para editar o estilo do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389027" y="18129285"/>
            <a:ext cx="25706944" cy="9356721"/>
          </a:xfrm>
        </p:spPr>
        <p:txBody>
          <a:bodyPr anchor="b"/>
          <a:lstStyle>
            <a:lvl1pPr marL="0" indent="0">
              <a:buNone/>
              <a:defRPr sz="12900">
                <a:solidFill>
                  <a:schemeClr val="tx1">
                    <a:tint val="75000"/>
                  </a:schemeClr>
                </a:solidFill>
              </a:defRPr>
            </a:lvl1pPr>
            <a:lvl2pPr marL="2933123" indent="0">
              <a:buNone/>
              <a:defRPr sz="11500">
                <a:solidFill>
                  <a:schemeClr val="tx1">
                    <a:tint val="75000"/>
                  </a:schemeClr>
                </a:solidFill>
              </a:defRPr>
            </a:lvl2pPr>
            <a:lvl3pPr marL="5866246" indent="0">
              <a:buNone/>
              <a:defRPr sz="10000">
                <a:solidFill>
                  <a:schemeClr val="tx1">
                    <a:tint val="75000"/>
                  </a:schemeClr>
                </a:solidFill>
              </a:defRPr>
            </a:lvl3pPr>
            <a:lvl4pPr marL="879937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4pPr>
            <a:lvl5pPr marL="11732493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5pPr>
            <a:lvl6pPr marL="14665616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6pPr>
            <a:lvl7pPr marL="17598739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7pPr>
            <a:lvl8pPr marL="20531863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8pPr>
            <a:lvl9pPr marL="23464986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8A63D-055D-4636-937E-D51E872FB944}" type="datetimeFigureOut">
              <a:rPr lang="en-GB"/>
              <a:pPr>
                <a:defRPr/>
              </a:pPr>
              <a:t>02/11/2013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41193-6D1A-40DF-8886-F8A56EDBE1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34134" y="13307348"/>
            <a:ext cx="9955140" cy="37634830"/>
          </a:xfrm>
        </p:spPr>
        <p:txBody>
          <a:bodyPr/>
          <a:lstStyle>
            <a:lvl1pPr>
              <a:defRPr sz="17800"/>
            </a:lvl1pPr>
            <a:lvl2pPr>
              <a:defRPr sz="15600"/>
            </a:lvl2pPr>
            <a:lvl3pPr>
              <a:defRPr sz="12900"/>
            </a:lvl3pPr>
            <a:lvl4pPr>
              <a:defRPr sz="11500"/>
            </a:lvl4pPr>
            <a:lvl5pPr>
              <a:defRPr sz="11500"/>
            </a:lvl5pPr>
            <a:lvl6pPr>
              <a:defRPr sz="11500"/>
            </a:lvl6pPr>
            <a:lvl7pPr>
              <a:defRPr sz="11500"/>
            </a:lvl7pPr>
            <a:lvl8pPr>
              <a:defRPr sz="11500"/>
            </a:lvl8pPr>
            <a:lvl9pPr>
              <a:defRPr sz="1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593333" y="13307348"/>
            <a:ext cx="9955140" cy="37634830"/>
          </a:xfrm>
        </p:spPr>
        <p:txBody>
          <a:bodyPr/>
          <a:lstStyle>
            <a:lvl1pPr>
              <a:defRPr sz="17800"/>
            </a:lvl1pPr>
            <a:lvl2pPr>
              <a:defRPr sz="15600"/>
            </a:lvl2pPr>
            <a:lvl3pPr>
              <a:defRPr sz="12900"/>
            </a:lvl3pPr>
            <a:lvl4pPr>
              <a:defRPr sz="11500"/>
            </a:lvl4pPr>
            <a:lvl5pPr>
              <a:defRPr sz="11500"/>
            </a:lvl5pPr>
            <a:lvl6pPr>
              <a:defRPr sz="11500"/>
            </a:lvl6pPr>
            <a:lvl7pPr>
              <a:defRPr sz="11500"/>
            </a:lvl7pPr>
            <a:lvl8pPr>
              <a:defRPr sz="11500"/>
            </a:lvl8pPr>
            <a:lvl9pPr>
              <a:defRPr sz="1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544B4-0F02-4E42-BAA2-1C9809804D80}" type="datetimeFigureOut">
              <a:rPr lang="en-GB"/>
              <a:pPr>
                <a:defRPr/>
              </a:pPr>
              <a:t>02/11/2013</a:t>
            </a:fld>
            <a:endParaRPr lang="en-GB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9F110-CB20-424F-B8B0-B45C3BDC7D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2173" y="1712930"/>
            <a:ext cx="27219117" cy="7128933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12177" y="9574556"/>
            <a:ext cx="13362781" cy="3990218"/>
          </a:xfrm>
        </p:spPr>
        <p:txBody>
          <a:bodyPr anchor="b"/>
          <a:lstStyle>
            <a:lvl1pPr marL="0" indent="0">
              <a:buNone/>
              <a:defRPr sz="15600" b="1"/>
            </a:lvl1pPr>
            <a:lvl2pPr marL="2933123" indent="0">
              <a:buNone/>
              <a:defRPr sz="12900" b="1"/>
            </a:lvl2pPr>
            <a:lvl3pPr marL="5866246" indent="0">
              <a:buNone/>
              <a:defRPr sz="11500" b="1"/>
            </a:lvl3pPr>
            <a:lvl4pPr marL="8799370" indent="0">
              <a:buNone/>
              <a:defRPr sz="10000" b="1"/>
            </a:lvl4pPr>
            <a:lvl5pPr marL="11732493" indent="0">
              <a:buNone/>
              <a:defRPr sz="10000" b="1"/>
            </a:lvl5pPr>
            <a:lvl6pPr marL="14665616" indent="0">
              <a:buNone/>
              <a:defRPr sz="10000" b="1"/>
            </a:lvl6pPr>
            <a:lvl7pPr marL="17598739" indent="0">
              <a:buNone/>
              <a:defRPr sz="10000" b="1"/>
            </a:lvl7pPr>
            <a:lvl8pPr marL="20531863" indent="0">
              <a:buNone/>
              <a:defRPr sz="10000" b="1"/>
            </a:lvl8pPr>
            <a:lvl9pPr marL="23464986" indent="0">
              <a:buNone/>
              <a:defRPr sz="10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12177" y="13564774"/>
            <a:ext cx="13362781" cy="24644330"/>
          </a:xfrm>
        </p:spPr>
        <p:txBody>
          <a:bodyPr/>
          <a:lstStyle>
            <a:lvl1pPr>
              <a:defRPr sz="15600"/>
            </a:lvl1pPr>
            <a:lvl2pPr>
              <a:defRPr sz="12900"/>
            </a:lvl2pPr>
            <a:lvl3pPr>
              <a:defRPr sz="11500"/>
            </a:lvl3pPr>
            <a:lvl4pPr>
              <a:defRPr sz="10000"/>
            </a:lvl4pPr>
            <a:lvl5pPr>
              <a:defRPr sz="10000"/>
            </a:lvl5pPr>
            <a:lvl6pPr>
              <a:defRPr sz="10000"/>
            </a:lvl6pPr>
            <a:lvl7pPr>
              <a:defRPr sz="10000"/>
            </a:lvl7pPr>
            <a:lvl8pPr>
              <a:defRPr sz="10000"/>
            </a:lvl8pPr>
            <a:lvl9pPr>
              <a:defRPr sz="10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5363268" y="9574556"/>
            <a:ext cx="13368028" cy="3990218"/>
          </a:xfrm>
        </p:spPr>
        <p:txBody>
          <a:bodyPr anchor="b"/>
          <a:lstStyle>
            <a:lvl1pPr marL="0" indent="0">
              <a:buNone/>
              <a:defRPr sz="15600" b="1"/>
            </a:lvl1pPr>
            <a:lvl2pPr marL="2933123" indent="0">
              <a:buNone/>
              <a:defRPr sz="12900" b="1"/>
            </a:lvl2pPr>
            <a:lvl3pPr marL="5866246" indent="0">
              <a:buNone/>
              <a:defRPr sz="11500" b="1"/>
            </a:lvl3pPr>
            <a:lvl4pPr marL="8799370" indent="0">
              <a:buNone/>
              <a:defRPr sz="10000" b="1"/>
            </a:lvl4pPr>
            <a:lvl5pPr marL="11732493" indent="0">
              <a:buNone/>
              <a:defRPr sz="10000" b="1"/>
            </a:lvl5pPr>
            <a:lvl6pPr marL="14665616" indent="0">
              <a:buNone/>
              <a:defRPr sz="10000" b="1"/>
            </a:lvl6pPr>
            <a:lvl7pPr marL="17598739" indent="0">
              <a:buNone/>
              <a:defRPr sz="10000" b="1"/>
            </a:lvl7pPr>
            <a:lvl8pPr marL="20531863" indent="0">
              <a:buNone/>
              <a:defRPr sz="10000" b="1"/>
            </a:lvl8pPr>
            <a:lvl9pPr marL="23464986" indent="0">
              <a:buNone/>
              <a:defRPr sz="100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5363268" y="13564774"/>
            <a:ext cx="13368028" cy="24644330"/>
          </a:xfrm>
        </p:spPr>
        <p:txBody>
          <a:bodyPr/>
          <a:lstStyle>
            <a:lvl1pPr>
              <a:defRPr sz="15600"/>
            </a:lvl1pPr>
            <a:lvl2pPr>
              <a:defRPr sz="12900"/>
            </a:lvl2pPr>
            <a:lvl3pPr>
              <a:defRPr sz="11500"/>
            </a:lvl3pPr>
            <a:lvl4pPr>
              <a:defRPr sz="10000"/>
            </a:lvl4pPr>
            <a:lvl5pPr>
              <a:defRPr sz="10000"/>
            </a:lvl5pPr>
            <a:lvl6pPr>
              <a:defRPr sz="10000"/>
            </a:lvl6pPr>
            <a:lvl7pPr>
              <a:defRPr sz="10000"/>
            </a:lvl7pPr>
            <a:lvl8pPr>
              <a:defRPr sz="10000"/>
            </a:lvl8pPr>
            <a:lvl9pPr>
              <a:defRPr sz="10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9B5F4-377D-496F-AE7C-AA5BA113927F}" type="datetimeFigureOut">
              <a:rPr lang="en-GB"/>
              <a:pPr>
                <a:defRPr/>
              </a:pPr>
              <a:t>02/11/2013</a:t>
            </a:fld>
            <a:endParaRPr lang="en-GB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5C862-C6B6-4DAE-A9A1-D2354C9C9B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en-GB" dirty="0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85456-021C-415F-990B-69B8C7D64C2B}" type="datetimeFigureOut">
              <a:rPr lang="en-GB"/>
              <a:pPr>
                <a:defRPr/>
              </a:pPr>
              <a:t>02/11/2013</a:t>
            </a:fld>
            <a:endParaRPr lang="en-GB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22E8C-DED1-40CE-8834-C67246A77E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62352-5D64-418B-8767-93DFA86A27A9}" type="datetimeFigureOut">
              <a:rPr lang="en-GB"/>
              <a:pPr>
                <a:defRPr/>
              </a:pPr>
              <a:t>02/11/2013</a:t>
            </a:fld>
            <a:endParaRPr lang="en-GB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53A33-1111-4F44-AACF-2AF1645A4D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2178" y="1703025"/>
            <a:ext cx="9949893" cy="7247749"/>
          </a:xfrm>
        </p:spPr>
        <p:txBody>
          <a:bodyPr anchor="b"/>
          <a:lstStyle>
            <a:lvl1pPr algn="l">
              <a:defRPr sz="12900" b="1"/>
            </a:lvl1pPr>
          </a:lstStyle>
          <a:p>
            <a:r>
              <a:rPr lang="pt-BR" smtClean="0"/>
              <a:t>Clique para editar o estilo do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24356" y="1703030"/>
            <a:ext cx="16906937" cy="36506083"/>
          </a:xfrm>
        </p:spPr>
        <p:txBody>
          <a:bodyPr/>
          <a:lstStyle>
            <a:lvl1pPr>
              <a:defRPr sz="20600"/>
            </a:lvl1pPr>
            <a:lvl2pPr>
              <a:defRPr sz="17800"/>
            </a:lvl2pPr>
            <a:lvl3pPr>
              <a:defRPr sz="15600"/>
            </a:lvl3pPr>
            <a:lvl4pPr>
              <a:defRPr sz="12900"/>
            </a:lvl4pPr>
            <a:lvl5pPr>
              <a:defRPr sz="12900"/>
            </a:lvl5pPr>
            <a:lvl6pPr>
              <a:defRPr sz="12900"/>
            </a:lvl6pPr>
            <a:lvl7pPr>
              <a:defRPr sz="12900"/>
            </a:lvl7pPr>
            <a:lvl8pPr>
              <a:defRPr sz="12900"/>
            </a:lvl8pPr>
            <a:lvl9pPr>
              <a:defRPr sz="12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12178" y="8950780"/>
            <a:ext cx="9949893" cy="29258334"/>
          </a:xfrm>
        </p:spPr>
        <p:txBody>
          <a:bodyPr/>
          <a:lstStyle>
            <a:lvl1pPr marL="0" indent="0">
              <a:buNone/>
              <a:defRPr sz="9200"/>
            </a:lvl1pPr>
            <a:lvl2pPr marL="2933123" indent="0">
              <a:buNone/>
              <a:defRPr sz="7800"/>
            </a:lvl2pPr>
            <a:lvl3pPr marL="5866246" indent="0">
              <a:buNone/>
              <a:defRPr sz="6400"/>
            </a:lvl3pPr>
            <a:lvl4pPr marL="8799370" indent="0">
              <a:buNone/>
              <a:defRPr sz="5900"/>
            </a:lvl4pPr>
            <a:lvl5pPr marL="11732493" indent="0">
              <a:buNone/>
              <a:defRPr sz="5900"/>
            </a:lvl5pPr>
            <a:lvl6pPr marL="14665616" indent="0">
              <a:buNone/>
              <a:defRPr sz="5900"/>
            </a:lvl6pPr>
            <a:lvl7pPr marL="17598739" indent="0">
              <a:buNone/>
              <a:defRPr sz="5900"/>
            </a:lvl7pPr>
            <a:lvl8pPr marL="20531863" indent="0">
              <a:buNone/>
              <a:defRPr sz="5900"/>
            </a:lvl8pPr>
            <a:lvl9pPr marL="23464986" indent="0">
              <a:buNone/>
              <a:defRPr sz="5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A0A2A-8DB4-4A1B-AB52-5B69B4153069}" type="datetimeFigureOut">
              <a:rPr lang="en-GB"/>
              <a:pPr>
                <a:defRPr/>
              </a:pPr>
              <a:t>02/11/2013</a:t>
            </a:fld>
            <a:endParaRPr lang="en-GB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DE861-8951-4056-BB30-78E89E5A30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27930" y="29941525"/>
            <a:ext cx="18146078" cy="3534767"/>
          </a:xfrm>
        </p:spPr>
        <p:txBody>
          <a:bodyPr anchor="b"/>
          <a:lstStyle>
            <a:lvl1pPr algn="l">
              <a:defRPr sz="12900" b="1"/>
            </a:lvl1pPr>
          </a:lstStyle>
          <a:p>
            <a:r>
              <a:rPr lang="pt-BR" smtClean="0"/>
              <a:t>Clique para editar o estilo do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927930" y="3821898"/>
            <a:ext cx="18146078" cy="25664160"/>
          </a:xfrm>
        </p:spPr>
        <p:txBody>
          <a:bodyPr rtlCol="0">
            <a:normAutofit/>
          </a:bodyPr>
          <a:lstStyle>
            <a:lvl1pPr marL="0" indent="0">
              <a:buNone/>
              <a:defRPr sz="20600"/>
            </a:lvl1pPr>
            <a:lvl2pPr marL="2933123" indent="0">
              <a:buNone/>
              <a:defRPr sz="17800"/>
            </a:lvl2pPr>
            <a:lvl3pPr marL="5866246" indent="0">
              <a:buNone/>
              <a:defRPr sz="15600"/>
            </a:lvl3pPr>
            <a:lvl4pPr marL="8799370" indent="0">
              <a:buNone/>
              <a:defRPr sz="12900"/>
            </a:lvl4pPr>
            <a:lvl5pPr marL="11732493" indent="0">
              <a:buNone/>
              <a:defRPr sz="12900"/>
            </a:lvl5pPr>
            <a:lvl6pPr marL="14665616" indent="0">
              <a:buNone/>
              <a:defRPr sz="12900"/>
            </a:lvl6pPr>
            <a:lvl7pPr marL="17598739" indent="0">
              <a:buNone/>
              <a:defRPr sz="12900"/>
            </a:lvl7pPr>
            <a:lvl8pPr marL="20531863" indent="0">
              <a:buNone/>
              <a:defRPr sz="12900"/>
            </a:lvl8pPr>
            <a:lvl9pPr marL="23464986" indent="0">
              <a:buNone/>
              <a:defRPr sz="12900"/>
            </a:lvl9pPr>
          </a:lstStyle>
          <a:p>
            <a:pPr lvl="0"/>
            <a:endParaRPr lang="en-GB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927930" y="33476291"/>
            <a:ext cx="18146078" cy="5019954"/>
          </a:xfrm>
        </p:spPr>
        <p:txBody>
          <a:bodyPr/>
          <a:lstStyle>
            <a:lvl1pPr marL="0" indent="0">
              <a:buNone/>
              <a:defRPr sz="9200"/>
            </a:lvl1pPr>
            <a:lvl2pPr marL="2933123" indent="0">
              <a:buNone/>
              <a:defRPr sz="7800"/>
            </a:lvl2pPr>
            <a:lvl3pPr marL="5866246" indent="0">
              <a:buNone/>
              <a:defRPr sz="6400"/>
            </a:lvl3pPr>
            <a:lvl4pPr marL="8799370" indent="0">
              <a:buNone/>
              <a:defRPr sz="5900"/>
            </a:lvl4pPr>
            <a:lvl5pPr marL="11732493" indent="0">
              <a:buNone/>
              <a:defRPr sz="5900"/>
            </a:lvl5pPr>
            <a:lvl6pPr marL="14665616" indent="0">
              <a:buNone/>
              <a:defRPr sz="5900"/>
            </a:lvl6pPr>
            <a:lvl7pPr marL="17598739" indent="0">
              <a:buNone/>
              <a:defRPr sz="5900"/>
            </a:lvl7pPr>
            <a:lvl8pPr marL="20531863" indent="0">
              <a:buNone/>
              <a:defRPr sz="5900"/>
            </a:lvl8pPr>
            <a:lvl9pPr marL="23464986" indent="0">
              <a:buNone/>
              <a:defRPr sz="5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DDEAF-E55E-4D7F-8011-C13F8E17D5CF}" type="datetimeFigureOut">
              <a:rPr lang="en-GB"/>
              <a:pPr>
                <a:defRPr/>
              </a:pPr>
              <a:t>02/11/2013</a:t>
            </a:fld>
            <a:endParaRPr lang="en-GB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01B64-3094-4190-A514-6A4B569AB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1512888" y="1712913"/>
            <a:ext cx="27217687" cy="71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86624" tIns="293312" rIns="586624" bIns="2933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GB" smtClean="0"/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512888" y="9980613"/>
            <a:ext cx="27217687" cy="282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86624" tIns="293312" rIns="586624" bIns="2933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512888" y="39644638"/>
            <a:ext cx="7056437" cy="2278062"/>
          </a:xfrm>
          <a:prstGeom prst="rect">
            <a:avLst/>
          </a:prstGeom>
        </p:spPr>
        <p:txBody>
          <a:bodyPr vert="horz" lIns="586624" tIns="293312" rIns="586624" bIns="293312" rtlCol="0" anchor="ctr"/>
          <a:lstStyle>
            <a:lvl1pPr algn="l" defTabSz="5866246" fontAlgn="auto">
              <a:spcBef>
                <a:spcPts val="0"/>
              </a:spcBef>
              <a:spcAft>
                <a:spcPts val="0"/>
              </a:spcAft>
              <a:defRPr sz="7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DCA47F-C582-41CD-8DB0-194538E7636D}" type="datetimeFigureOut">
              <a:rPr lang="en-GB"/>
              <a:pPr>
                <a:defRPr/>
              </a:pPr>
              <a:t>02/11/2013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333038" y="39644638"/>
            <a:ext cx="9577387" cy="2278062"/>
          </a:xfrm>
          <a:prstGeom prst="rect">
            <a:avLst/>
          </a:prstGeom>
        </p:spPr>
        <p:txBody>
          <a:bodyPr vert="horz" lIns="586624" tIns="293312" rIns="586624" bIns="293312" rtlCol="0" anchor="ctr"/>
          <a:lstStyle>
            <a:lvl1pPr algn="ctr" defTabSz="5866246" fontAlgn="auto">
              <a:spcBef>
                <a:spcPts val="0"/>
              </a:spcBef>
              <a:spcAft>
                <a:spcPts val="0"/>
              </a:spcAft>
              <a:defRPr sz="7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1674138" y="39644638"/>
            <a:ext cx="7056437" cy="2278062"/>
          </a:xfrm>
          <a:prstGeom prst="rect">
            <a:avLst/>
          </a:prstGeom>
        </p:spPr>
        <p:txBody>
          <a:bodyPr vert="horz" lIns="586624" tIns="293312" rIns="586624" bIns="293312" rtlCol="0" anchor="ctr"/>
          <a:lstStyle>
            <a:lvl1pPr algn="r" defTabSz="5866246" fontAlgn="auto">
              <a:spcBef>
                <a:spcPts val="0"/>
              </a:spcBef>
              <a:spcAft>
                <a:spcPts val="0"/>
              </a:spcAft>
              <a:defRPr sz="7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27F1B6-F3C3-4098-B2B5-166CD0BC14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8" descr="J:\Diretorias e Gerências\DP&amp;D\FIBRE\template\banner2.jp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30243463" cy="808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865813" rtl="0" eaLnBrk="0" fontAlgn="base" hangingPunct="0">
        <a:spcBef>
          <a:spcPct val="0"/>
        </a:spcBef>
        <a:spcAft>
          <a:spcPct val="0"/>
        </a:spcAft>
        <a:defRPr sz="28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865813" rtl="0" eaLnBrk="0" fontAlgn="base" hangingPunct="0">
        <a:spcBef>
          <a:spcPct val="0"/>
        </a:spcBef>
        <a:spcAft>
          <a:spcPct val="0"/>
        </a:spcAft>
        <a:defRPr sz="28400">
          <a:solidFill>
            <a:schemeClr val="tx1"/>
          </a:solidFill>
          <a:latin typeface="Calibri" pitchFamily="34" charset="0"/>
        </a:defRPr>
      </a:lvl2pPr>
      <a:lvl3pPr algn="ctr" defTabSz="5865813" rtl="0" eaLnBrk="0" fontAlgn="base" hangingPunct="0">
        <a:spcBef>
          <a:spcPct val="0"/>
        </a:spcBef>
        <a:spcAft>
          <a:spcPct val="0"/>
        </a:spcAft>
        <a:defRPr sz="28400">
          <a:solidFill>
            <a:schemeClr val="tx1"/>
          </a:solidFill>
          <a:latin typeface="Calibri" pitchFamily="34" charset="0"/>
        </a:defRPr>
      </a:lvl3pPr>
      <a:lvl4pPr algn="ctr" defTabSz="5865813" rtl="0" eaLnBrk="0" fontAlgn="base" hangingPunct="0">
        <a:spcBef>
          <a:spcPct val="0"/>
        </a:spcBef>
        <a:spcAft>
          <a:spcPct val="0"/>
        </a:spcAft>
        <a:defRPr sz="28400">
          <a:solidFill>
            <a:schemeClr val="tx1"/>
          </a:solidFill>
          <a:latin typeface="Calibri" pitchFamily="34" charset="0"/>
        </a:defRPr>
      </a:lvl4pPr>
      <a:lvl5pPr algn="ctr" defTabSz="5865813" rtl="0" eaLnBrk="0" fontAlgn="base" hangingPunct="0">
        <a:spcBef>
          <a:spcPct val="0"/>
        </a:spcBef>
        <a:spcAft>
          <a:spcPct val="0"/>
        </a:spcAft>
        <a:defRPr sz="28400">
          <a:solidFill>
            <a:schemeClr val="tx1"/>
          </a:solidFill>
          <a:latin typeface="Calibri" pitchFamily="34" charset="0"/>
        </a:defRPr>
      </a:lvl5pPr>
      <a:lvl6pPr marL="457200" algn="ctr" defTabSz="5865813" rtl="0" fontAlgn="base">
        <a:spcBef>
          <a:spcPct val="0"/>
        </a:spcBef>
        <a:spcAft>
          <a:spcPct val="0"/>
        </a:spcAft>
        <a:defRPr sz="28400">
          <a:solidFill>
            <a:schemeClr val="tx1"/>
          </a:solidFill>
          <a:latin typeface="Calibri" pitchFamily="34" charset="0"/>
        </a:defRPr>
      </a:lvl6pPr>
      <a:lvl7pPr marL="914400" algn="ctr" defTabSz="5865813" rtl="0" fontAlgn="base">
        <a:spcBef>
          <a:spcPct val="0"/>
        </a:spcBef>
        <a:spcAft>
          <a:spcPct val="0"/>
        </a:spcAft>
        <a:defRPr sz="28400">
          <a:solidFill>
            <a:schemeClr val="tx1"/>
          </a:solidFill>
          <a:latin typeface="Calibri" pitchFamily="34" charset="0"/>
        </a:defRPr>
      </a:lvl7pPr>
      <a:lvl8pPr marL="1371600" algn="ctr" defTabSz="5865813" rtl="0" fontAlgn="base">
        <a:spcBef>
          <a:spcPct val="0"/>
        </a:spcBef>
        <a:spcAft>
          <a:spcPct val="0"/>
        </a:spcAft>
        <a:defRPr sz="28400">
          <a:solidFill>
            <a:schemeClr val="tx1"/>
          </a:solidFill>
          <a:latin typeface="Calibri" pitchFamily="34" charset="0"/>
        </a:defRPr>
      </a:lvl8pPr>
      <a:lvl9pPr marL="1828800" algn="ctr" defTabSz="5865813" rtl="0" fontAlgn="base">
        <a:spcBef>
          <a:spcPct val="0"/>
        </a:spcBef>
        <a:spcAft>
          <a:spcPct val="0"/>
        </a:spcAft>
        <a:defRPr sz="28400">
          <a:solidFill>
            <a:schemeClr val="tx1"/>
          </a:solidFill>
          <a:latin typeface="Calibri" pitchFamily="34" charset="0"/>
        </a:defRPr>
      </a:lvl9pPr>
    </p:titleStyle>
    <p:bodyStyle>
      <a:lvl1pPr marL="2198688" indent="-2198688" algn="l" defTabSz="5865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600" kern="1200">
          <a:solidFill>
            <a:schemeClr val="tx1"/>
          </a:solidFill>
          <a:latin typeface="+mn-lt"/>
          <a:ea typeface="+mn-ea"/>
          <a:cs typeface="+mn-cs"/>
        </a:defRPr>
      </a:lvl1pPr>
      <a:lvl2pPr marL="4765675" indent="-1831975" algn="l" defTabSz="5865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800" kern="1200">
          <a:solidFill>
            <a:schemeClr val="tx1"/>
          </a:solidFill>
          <a:latin typeface="+mn-lt"/>
          <a:ea typeface="+mn-ea"/>
          <a:cs typeface="+mn-cs"/>
        </a:defRPr>
      </a:lvl2pPr>
      <a:lvl3pPr marL="7332663" indent="-1465263" algn="l" defTabSz="5865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6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4775" indent="-1465263" algn="l" defTabSz="5865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900" kern="1200">
          <a:solidFill>
            <a:schemeClr val="tx1"/>
          </a:solidFill>
          <a:latin typeface="+mn-lt"/>
          <a:ea typeface="+mn-ea"/>
          <a:cs typeface="+mn-cs"/>
        </a:defRPr>
      </a:lvl4pPr>
      <a:lvl5pPr marL="13198475" indent="-1465263" algn="l" defTabSz="5865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900" kern="1200">
          <a:solidFill>
            <a:schemeClr val="tx1"/>
          </a:solidFill>
          <a:latin typeface="+mn-lt"/>
          <a:ea typeface="+mn-ea"/>
          <a:cs typeface="+mn-cs"/>
        </a:defRPr>
      </a:lvl5pPr>
      <a:lvl6pPr marL="16132178" indent="-1466562" algn="l" defTabSz="5866246" rtl="0" eaLnBrk="1" latinLnBrk="0" hangingPunct="1">
        <a:spcBef>
          <a:spcPct val="20000"/>
        </a:spcBef>
        <a:buFont typeface="Arial" pitchFamily="34" charset="0"/>
        <a:buChar char="•"/>
        <a:defRPr sz="12900" kern="1200">
          <a:solidFill>
            <a:schemeClr val="tx1"/>
          </a:solidFill>
          <a:latin typeface="+mn-lt"/>
          <a:ea typeface="+mn-ea"/>
          <a:cs typeface="+mn-cs"/>
        </a:defRPr>
      </a:lvl6pPr>
      <a:lvl7pPr marL="19065301" indent="-1466562" algn="l" defTabSz="5866246" rtl="0" eaLnBrk="1" latinLnBrk="0" hangingPunct="1">
        <a:spcBef>
          <a:spcPct val="20000"/>
        </a:spcBef>
        <a:buFont typeface="Arial" pitchFamily="34" charset="0"/>
        <a:buChar char="•"/>
        <a:defRPr sz="12900" kern="1200">
          <a:solidFill>
            <a:schemeClr val="tx1"/>
          </a:solidFill>
          <a:latin typeface="+mn-lt"/>
          <a:ea typeface="+mn-ea"/>
          <a:cs typeface="+mn-cs"/>
        </a:defRPr>
      </a:lvl7pPr>
      <a:lvl8pPr marL="21998424" indent="-1466562" algn="l" defTabSz="5866246" rtl="0" eaLnBrk="1" latinLnBrk="0" hangingPunct="1">
        <a:spcBef>
          <a:spcPct val="20000"/>
        </a:spcBef>
        <a:buFont typeface="Arial" pitchFamily="34" charset="0"/>
        <a:buChar char="•"/>
        <a:defRPr sz="12900" kern="1200">
          <a:solidFill>
            <a:schemeClr val="tx1"/>
          </a:solidFill>
          <a:latin typeface="+mn-lt"/>
          <a:ea typeface="+mn-ea"/>
          <a:cs typeface="+mn-cs"/>
        </a:defRPr>
      </a:lvl8pPr>
      <a:lvl9pPr marL="24931547" indent="-1466562" algn="l" defTabSz="5866246" rtl="0" eaLnBrk="1" latinLnBrk="0" hangingPunct="1">
        <a:spcBef>
          <a:spcPct val="20000"/>
        </a:spcBef>
        <a:buFont typeface="Arial" pitchFamily="34" charset="0"/>
        <a:buChar char="•"/>
        <a:defRPr sz="1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6246" rtl="0" eaLnBrk="1" latinLnBrk="0" hangingPunct="1">
        <a:defRPr sz="11500" kern="1200">
          <a:solidFill>
            <a:schemeClr val="tx1"/>
          </a:solidFill>
          <a:latin typeface="+mn-lt"/>
          <a:ea typeface="+mn-ea"/>
          <a:cs typeface="+mn-cs"/>
        </a:defRPr>
      </a:lvl1pPr>
      <a:lvl2pPr marL="2933123" algn="l" defTabSz="5866246" rtl="0" eaLnBrk="1" latinLnBrk="0" hangingPunct="1"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5866246" algn="l" defTabSz="5866246" rtl="0" eaLnBrk="1" latinLnBrk="0" hangingPunct="1"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8799370" algn="l" defTabSz="5866246" rtl="0" eaLnBrk="1" latinLnBrk="0" hangingPunct="1">
        <a:defRPr sz="1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732493" algn="l" defTabSz="5866246" rtl="0" eaLnBrk="1" latinLnBrk="0" hangingPunct="1">
        <a:defRPr sz="11500" kern="1200">
          <a:solidFill>
            <a:schemeClr val="tx1"/>
          </a:solidFill>
          <a:latin typeface="+mn-lt"/>
          <a:ea typeface="+mn-ea"/>
          <a:cs typeface="+mn-cs"/>
        </a:defRPr>
      </a:lvl5pPr>
      <a:lvl6pPr marL="14665616" algn="l" defTabSz="5866246" rtl="0" eaLnBrk="1" latinLnBrk="0" hangingPunct="1">
        <a:defRPr sz="11500" kern="1200">
          <a:solidFill>
            <a:schemeClr val="tx1"/>
          </a:solidFill>
          <a:latin typeface="+mn-lt"/>
          <a:ea typeface="+mn-ea"/>
          <a:cs typeface="+mn-cs"/>
        </a:defRPr>
      </a:lvl6pPr>
      <a:lvl7pPr marL="17598739" algn="l" defTabSz="5866246" rtl="0" eaLnBrk="1" latinLnBrk="0" hangingPunct="1">
        <a:defRPr sz="11500" kern="1200">
          <a:solidFill>
            <a:schemeClr val="tx1"/>
          </a:solidFill>
          <a:latin typeface="+mn-lt"/>
          <a:ea typeface="+mn-ea"/>
          <a:cs typeface="+mn-cs"/>
        </a:defRPr>
      </a:lvl7pPr>
      <a:lvl8pPr marL="20531863" algn="l" defTabSz="5866246" rtl="0" eaLnBrk="1" latinLnBrk="0" hangingPunct="1">
        <a:defRPr sz="11500" kern="1200">
          <a:solidFill>
            <a:schemeClr val="tx1"/>
          </a:solidFill>
          <a:latin typeface="+mn-lt"/>
          <a:ea typeface="+mn-ea"/>
          <a:cs typeface="+mn-cs"/>
        </a:defRPr>
      </a:lvl8pPr>
      <a:lvl9pPr marL="23464986" algn="l" defTabSz="5866246" rtl="0" eaLnBrk="1" latinLnBrk="0" hangingPunct="1">
        <a:defRPr sz="1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wmf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emf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wmf"/><Relationship Id="rId28" Type="http://schemas.openxmlformats.org/officeDocument/2006/relationships/image" Target="../media/image27.jpe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jpeg"/><Relationship Id="rId30" Type="http://schemas.openxmlformats.org/officeDocument/2006/relationships/image" Target="../media/image29.jpe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4" descr="J:\Diretorias e Gerências\DP&amp;D\FIBRE\template\cooperation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30843" y="5401024"/>
            <a:ext cx="2880393" cy="231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tângulo 25"/>
          <p:cNvSpPr/>
          <p:nvPr/>
        </p:nvSpPr>
        <p:spPr>
          <a:xfrm>
            <a:off x="21264201" y="1093606"/>
            <a:ext cx="8134697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866246" fontAlgn="auto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facebook.com/</a:t>
            </a:r>
            <a:r>
              <a:rPr lang="en-GB" sz="4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fibre.project</a:t>
            </a:r>
            <a:endParaRPr lang="en-GB" sz="4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defTabSz="5866246" fontAlgn="auto">
              <a:lnSpc>
                <a:spcPts val="7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GB" sz="4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@</a:t>
            </a:r>
            <a:r>
              <a:rPr lang="en-GB" sz="4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FIBRE_project</a:t>
            </a:r>
            <a:endParaRPr lang="en-GB" sz="5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2880371" y="41531037"/>
            <a:ext cx="253365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62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This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work makes use of results produced by the FIBRE project, co-funded by the Brazilian Council for Scientific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/>
            </a:r>
            <a:b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</a:b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and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Technological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Development (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CNPq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) and by the European Commission within its Seventh Framework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Programme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.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1026" name="Picture 2" descr="\\gavea.nc-rj.rnp.br\di\FP7\Projetos\FIBRE\Dissemination\Poster\facebook-icon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378315" y="1204065"/>
            <a:ext cx="792088" cy="792088"/>
          </a:xfrm>
          <a:prstGeom prst="rect">
            <a:avLst/>
          </a:prstGeom>
          <a:noFill/>
        </p:spPr>
      </p:pic>
      <p:pic>
        <p:nvPicPr>
          <p:cNvPr id="1027" name="Picture 3" descr="\\gavea.nc-rj.rnp.br\di\FP7\Projetos\FIBRE\Dissemination\Poster\twitter-icon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400105" y="2232672"/>
            <a:ext cx="792088" cy="792088"/>
          </a:xfrm>
          <a:prstGeom prst="rect">
            <a:avLst/>
          </a:prstGeom>
          <a:noFill/>
        </p:spPr>
      </p:pic>
      <p:sp>
        <p:nvSpPr>
          <p:cNvPr id="29" name="Retângulo 28"/>
          <p:cNvSpPr/>
          <p:nvPr/>
        </p:nvSpPr>
        <p:spPr>
          <a:xfrm>
            <a:off x="20400105" y="3546913"/>
            <a:ext cx="9214817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866246" fontAlgn="auto">
              <a:lnSpc>
                <a:spcPts val="7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en-GB" sz="7200" b="1" dirty="0" smtClean="0">
                <a:solidFill>
                  <a:schemeClr val="tx2"/>
                </a:solidFill>
                <a:latin typeface="Arial" pitchFamily="34" charset="0"/>
              </a:rPr>
              <a:t>www.fibre-ict.eu</a:t>
            </a:r>
          </a:p>
        </p:txBody>
      </p:sp>
      <p:pic>
        <p:nvPicPr>
          <p:cNvPr id="1028" name="Picture 4" descr="\\gavea.nc-rj.rnp.br\di\FP7\Projetos\FIBRE\Dissemination\Folders\logo_cnpq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594338" y="5642460"/>
            <a:ext cx="3816425" cy="1630771"/>
          </a:xfrm>
          <a:prstGeom prst="rect">
            <a:avLst/>
          </a:prstGeom>
          <a:noFill/>
        </p:spPr>
      </p:pic>
      <p:sp>
        <p:nvSpPr>
          <p:cNvPr id="40" name="Retângulo 39"/>
          <p:cNvSpPr/>
          <p:nvPr/>
        </p:nvSpPr>
        <p:spPr>
          <a:xfrm>
            <a:off x="0" y="8065320"/>
            <a:ext cx="30243463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CaixaDeTexto 51"/>
          <p:cNvSpPr txBox="1"/>
          <p:nvPr/>
        </p:nvSpPr>
        <p:spPr>
          <a:xfrm>
            <a:off x="1296195" y="11521704"/>
            <a:ext cx="103995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8662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EXPERIMENTAL ISLANDS</a:t>
            </a:r>
            <a:endParaRPr lang="pt-BR" sz="6000" b="1" dirty="0">
              <a:solidFill>
                <a:schemeClr val="bg1">
                  <a:lumMod val="65000"/>
                </a:schemeClr>
              </a:solidFill>
              <a:latin typeface="Arial" pitchFamily="34" charset="0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72059" y="7561264"/>
            <a:ext cx="30243463" cy="3136414"/>
            <a:chOff x="5256635" y="6697168"/>
            <a:chExt cx="21266048" cy="3136414"/>
          </a:xfrm>
        </p:grpSpPr>
        <p:sp>
          <p:nvSpPr>
            <p:cNvPr id="44" name="CaixaDeTexto 43"/>
            <p:cNvSpPr txBox="1"/>
            <p:nvPr/>
          </p:nvSpPr>
          <p:spPr>
            <a:xfrm>
              <a:off x="5459168" y="6697168"/>
              <a:ext cx="20810312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pt-BR" sz="6000" dirty="0" smtClean="0"/>
            </a:p>
            <a:p>
              <a:pPr algn="ctr"/>
              <a:r>
                <a:rPr lang="en-US" sz="6000" b="1" dirty="0" smtClean="0"/>
                <a:t>FIBRE - Intercontinental </a:t>
              </a:r>
              <a:r>
                <a:rPr lang="en-US" sz="6000" b="1" dirty="0" err="1"/>
                <a:t>Testbed</a:t>
              </a:r>
              <a:r>
                <a:rPr lang="en-US" sz="6000" b="1" dirty="0"/>
                <a:t> </a:t>
              </a:r>
              <a:r>
                <a:rPr lang="en-US" sz="6000" b="1" dirty="0" smtClean="0"/>
                <a:t>for </a:t>
              </a:r>
              <a:r>
                <a:rPr lang="en-US" sz="6000" b="1" dirty="0"/>
                <a:t>Future Internet Experimentation</a:t>
              </a:r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5864270" y="8827791"/>
              <a:ext cx="201520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 smtClean="0"/>
                <a:t>Sebastia Sallent</a:t>
              </a:r>
              <a:r>
                <a:rPr lang="pt-BR" sz="2400" baseline="30000" dirty="0" smtClean="0"/>
                <a:t>1</a:t>
              </a:r>
              <a:r>
                <a:rPr lang="pt-BR" sz="2400" dirty="0" smtClean="0"/>
                <a:t>, Antonio Abelém</a:t>
              </a:r>
              <a:r>
                <a:rPr lang="pt-BR" sz="2400" baseline="30000" dirty="0" smtClean="0"/>
                <a:t>2</a:t>
              </a:r>
              <a:r>
                <a:rPr lang="pt-BR" sz="2400" dirty="0" smtClean="0"/>
                <a:t>, Iara Machado</a:t>
              </a:r>
              <a:r>
                <a:rPr lang="pt-BR" sz="2400" baseline="30000" dirty="0" smtClean="0"/>
                <a:t>3</a:t>
              </a:r>
              <a:r>
                <a:rPr lang="pt-BR" sz="2400" dirty="0" smtClean="0"/>
                <a:t>, Leonardo Bergesio</a:t>
              </a:r>
              <a:r>
                <a:rPr lang="pt-BR" sz="2400" baseline="30000" dirty="0" smtClean="0"/>
                <a:t>1</a:t>
              </a:r>
              <a:r>
                <a:rPr lang="pt-BR" sz="2400" dirty="0" smtClean="0"/>
                <a:t>, Serge Fdida</a:t>
              </a:r>
              <a:r>
                <a:rPr lang="pt-BR" sz="2400" baseline="30000" dirty="0" smtClean="0"/>
                <a:t>4</a:t>
              </a:r>
              <a:r>
                <a:rPr lang="pt-BR" sz="2400" dirty="0" smtClean="0"/>
                <a:t>, José Rezende</a:t>
              </a:r>
              <a:r>
                <a:rPr lang="pt-BR" sz="2400" baseline="30000" dirty="0" smtClean="0"/>
                <a:t>5</a:t>
              </a:r>
              <a:r>
                <a:rPr lang="pt-BR" sz="2400" dirty="0" smtClean="0"/>
                <a:t>, Dimitra Simeonidou</a:t>
              </a:r>
              <a:r>
                <a:rPr lang="pt-BR" sz="2400" baseline="30000" dirty="0" smtClean="0"/>
                <a:t>6</a:t>
              </a:r>
              <a:r>
                <a:rPr lang="pt-BR" sz="2400" dirty="0" smtClean="0"/>
                <a:t>, Marcos Salvador</a:t>
              </a:r>
              <a:r>
                <a:rPr lang="pt-BR" sz="2400" baseline="30000" dirty="0" smtClean="0"/>
                <a:t>7</a:t>
              </a:r>
              <a:r>
                <a:rPr lang="pt-BR" sz="2400" dirty="0" smtClean="0"/>
                <a:t>, Leandro Ciuffo</a:t>
              </a:r>
              <a:r>
                <a:rPr lang="pt-BR" sz="2400" baseline="30000" dirty="0" smtClean="0"/>
                <a:t>3</a:t>
              </a:r>
              <a:r>
                <a:rPr lang="pt-BR" sz="2400" dirty="0" smtClean="0"/>
                <a:t>, Leandros Tassiulas</a:t>
              </a:r>
              <a:r>
                <a:rPr lang="pt-BR" sz="2400" baseline="30000" dirty="0" smtClean="0"/>
                <a:t>8</a:t>
              </a:r>
              <a:r>
                <a:rPr lang="pt-BR" sz="2400" dirty="0" smtClean="0"/>
                <a:t> and Carlos Bermudo</a:t>
              </a:r>
              <a:r>
                <a:rPr lang="pt-BR" sz="2400" baseline="30000" dirty="0" smtClean="0"/>
                <a:t>1</a:t>
              </a:r>
              <a:endParaRPr lang="pt-BR" sz="2400" dirty="0"/>
            </a:p>
          </p:txBody>
        </p:sp>
        <p:sp>
          <p:nvSpPr>
            <p:cNvPr id="56" name="CaixaDeTexto 55"/>
            <p:cNvSpPr txBox="1"/>
            <p:nvPr/>
          </p:nvSpPr>
          <p:spPr>
            <a:xfrm>
              <a:off x="5256635" y="9433472"/>
              <a:ext cx="21266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baseline="30000" dirty="0" smtClean="0">
                  <a:solidFill>
                    <a:srgbClr val="204C82"/>
                  </a:solidFill>
                </a:rPr>
                <a:t>1 </a:t>
              </a:r>
              <a:r>
                <a:rPr lang="pt-BR" sz="2000" dirty="0" smtClean="0">
                  <a:solidFill>
                    <a:srgbClr val="204C82"/>
                  </a:solidFill>
                </a:rPr>
                <a:t>{sebastia.sallent, leonardo.bergesio, carlos.bermudo}@i2cat.net  | </a:t>
              </a:r>
              <a:r>
                <a:rPr lang="pt-BR" sz="2000" b="1" baseline="30000" dirty="0" smtClean="0">
                  <a:solidFill>
                    <a:srgbClr val="204C82"/>
                  </a:solidFill>
                </a:rPr>
                <a:t>2</a:t>
              </a:r>
              <a:r>
                <a:rPr lang="pt-BR" sz="2000" dirty="0" smtClean="0">
                  <a:solidFill>
                    <a:srgbClr val="204C82"/>
                  </a:solidFill>
                </a:rPr>
                <a:t> abelem@ufpa.br  | </a:t>
              </a:r>
              <a:r>
                <a:rPr lang="pt-BR" sz="2000" b="1" baseline="30000" dirty="0" smtClean="0">
                  <a:solidFill>
                    <a:srgbClr val="204C82"/>
                  </a:solidFill>
                </a:rPr>
                <a:t>3</a:t>
              </a:r>
              <a:r>
                <a:rPr lang="pt-BR" sz="2000" dirty="0" smtClean="0">
                  <a:solidFill>
                    <a:srgbClr val="204C82"/>
                  </a:solidFill>
                </a:rPr>
                <a:t> {iara, leandro.ciuffo}@rnp.br |  </a:t>
              </a:r>
              <a:r>
                <a:rPr lang="pt-BR" sz="2000" b="1" baseline="30000" dirty="0" smtClean="0">
                  <a:solidFill>
                    <a:srgbClr val="204C82"/>
                  </a:solidFill>
                </a:rPr>
                <a:t>4</a:t>
              </a:r>
              <a:r>
                <a:rPr lang="pt-BR" sz="2000" dirty="0" smtClean="0">
                  <a:solidFill>
                    <a:srgbClr val="204C82"/>
                  </a:solidFill>
                </a:rPr>
                <a:t> serge.fdida@lip6.fr  |  </a:t>
              </a:r>
              <a:r>
                <a:rPr lang="pt-BR" sz="2000" b="1" baseline="30000" dirty="0" smtClean="0">
                  <a:solidFill>
                    <a:srgbClr val="204C82"/>
                  </a:solidFill>
                </a:rPr>
                <a:t>5</a:t>
              </a:r>
              <a:r>
                <a:rPr lang="pt-BR" sz="2000" dirty="0" smtClean="0">
                  <a:solidFill>
                    <a:srgbClr val="204C82"/>
                  </a:solidFill>
                </a:rPr>
                <a:t> rezende@land.ufrj.br  | </a:t>
              </a:r>
              <a:r>
                <a:rPr lang="pt-BR" sz="2000" b="1" baseline="30000" dirty="0" smtClean="0">
                  <a:solidFill>
                    <a:srgbClr val="204C82"/>
                  </a:solidFill>
                </a:rPr>
                <a:t>6</a:t>
              </a:r>
              <a:r>
                <a:rPr lang="pt-BR" sz="2000" dirty="0" smtClean="0">
                  <a:solidFill>
                    <a:srgbClr val="204C82"/>
                  </a:solidFill>
                </a:rPr>
                <a:t> dsimeo@essex.ac.uk | </a:t>
              </a:r>
              <a:r>
                <a:rPr lang="pt-BR" sz="2000" b="1" baseline="30000" dirty="0" smtClean="0">
                  <a:solidFill>
                    <a:srgbClr val="204C82"/>
                  </a:solidFill>
                </a:rPr>
                <a:t>7</a:t>
              </a:r>
              <a:r>
                <a:rPr lang="pt-BR" sz="2000" dirty="0" smtClean="0">
                  <a:solidFill>
                    <a:srgbClr val="204C82"/>
                  </a:solidFill>
                </a:rPr>
                <a:t> marcosrs@cpqd.com.br | </a:t>
              </a:r>
              <a:r>
                <a:rPr lang="pt-BR" sz="2000" b="1" baseline="30000" dirty="0" smtClean="0">
                  <a:solidFill>
                    <a:srgbClr val="204C82"/>
                  </a:solidFill>
                </a:rPr>
                <a:t>8</a:t>
              </a:r>
              <a:r>
                <a:rPr lang="pt-BR" sz="2000" dirty="0" smtClean="0">
                  <a:solidFill>
                    <a:srgbClr val="204C82"/>
                  </a:solidFill>
                </a:rPr>
                <a:t> leandros@uth.br</a:t>
              </a:r>
              <a:endParaRPr lang="pt-BR" sz="2000" dirty="0">
                <a:solidFill>
                  <a:srgbClr val="204C82"/>
                </a:solidFill>
              </a:endParaRPr>
            </a:p>
          </p:txBody>
        </p:sp>
      </p:grpSp>
      <p:pic>
        <p:nvPicPr>
          <p:cNvPr id="2050" name="Picture 2" descr="File:Flag of Europe.sv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202851" y="41620066"/>
            <a:ext cx="1190334" cy="793061"/>
          </a:xfrm>
          <a:prstGeom prst="rect">
            <a:avLst/>
          </a:prstGeom>
          <a:noFill/>
        </p:spPr>
      </p:pic>
      <p:pic>
        <p:nvPicPr>
          <p:cNvPr id="2052" name="Picture 4" descr="File:Flag of Brazil.sv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6687683" y="41621048"/>
            <a:ext cx="1148604" cy="804023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1440211" y="14906080"/>
            <a:ext cx="11738998" cy="6696744"/>
            <a:chOff x="1656235" y="13177888"/>
            <a:chExt cx="11738998" cy="6696744"/>
          </a:xfrm>
        </p:grpSpPr>
        <p:sp>
          <p:nvSpPr>
            <p:cNvPr id="36" name="CaixaDeTexto 35"/>
            <p:cNvSpPr txBox="1"/>
            <p:nvPr/>
          </p:nvSpPr>
          <p:spPr>
            <a:xfrm>
              <a:off x="5832699" y="18938528"/>
              <a:ext cx="1972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Situation</a:t>
              </a:r>
              <a:r>
                <a:rPr lang="pt-B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as </a:t>
              </a:r>
              <a:r>
                <a:rPr lang="pt-BR" sz="12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</a:t>
              </a:r>
              <a:r>
                <a:rPr lang="pt-B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May 2013</a:t>
              </a:r>
              <a:endPara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656235" y="13177888"/>
              <a:ext cx="11738998" cy="6696744"/>
              <a:chOff x="179512" y="1440268"/>
              <a:chExt cx="8964488" cy="4849358"/>
            </a:xfrm>
          </p:grpSpPr>
          <p:grpSp>
            <p:nvGrpSpPr>
              <p:cNvPr id="49" name="Grupo 46"/>
              <p:cNvGrpSpPr/>
              <p:nvPr/>
            </p:nvGrpSpPr>
            <p:grpSpPr>
              <a:xfrm>
                <a:off x="179512" y="1440268"/>
                <a:ext cx="5393751" cy="4849358"/>
                <a:chOff x="827584" y="1440268"/>
                <a:chExt cx="5393751" cy="4849358"/>
              </a:xfrm>
            </p:grpSpPr>
            <p:pic>
              <p:nvPicPr>
                <p:cNvPr id="64" name="Picture 2" descr="\\rnp.local\rj\DI\FP7\Projetos\FIBRE\Dissemination\Mapas\brazil_plain.png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827584" y="1440268"/>
                  <a:ext cx="4968552" cy="4849358"/>
                </a:xfrm>
                <a:prstGeom prst="rect">
                  <a:avLst/>
                </a:prstGeom>
                <a:noFill/>
              </p:spPr>
            </p:pic>
            <p:sp>
              <p:nvSpPr>
                <p:cNvPr id="65" name="Elipse 16"/>
                <p:cNvSpPr/>
                <p:nvPr/>
              </p:nvSpPr>
              <p:spPr bwMode="auto">
                <a:xfrm>
                  <a:off x="5630912" y="3113534"/>
                  <a:ext cx="171450" cy="171450"/>
                </a:xfrm>
                <a:prstGeom prst="ellipse">
                  <a:avLst/>
                </a:prstGeom>
                <a:solidFill>
                  <a:srgbClr val="052FFF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66" name="Elipse 30"/>
                <p:cNvSpPr/>
                <p:nvPr/>
              </p:nvSpPr>
              <p:spPr bwMode="auto">
                <a:xfrm>
                  <a:off x="3995936" y="2204864"/>
                  <a:ext cx="171450" cy="171450"/>
                </a:xfrm>
                <a:prstGeom prst="ellipse">
                  <a:avLst/>
                </a:prstGeom>
                <a:solidFill>
                  <a:srgbClr val="052FFF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67" name="Elipse 31"/>
                <p:cNvSpPr/>
                <p:nvPr/>
              </p:nvSpPr>
              <p:spPr bwMode="auto">
                <a:xfrm>
                  <a:off x="5120630" y="3717032"/>
                  <a:ext cx="171450" cy="171450"/>
                </a:xfrm>
                <a:prstGeom prst="ellipse">
                  <a:avLst/>
                </a:prstGeom>
                <a:solidFill>
                  <a:srgbClr val="052FFF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68" name="Elipse 32"/>
                <p:cNvSpPr/>
                <p:nvPr/>
              </p:nvSpPr>
              <p:spPr bwMode="auto">
                <a:xfrm>
                  <a:off x="3923928" y="4121646"/>
                  <a:ext cx="171450" cy="171450"/>
                </a:xfrm>
                <a:prstGeom prst="ellipse">
                  <a:avLst/>
                </a:prstGeom>
                <a:solidFill>
                  <a:srgbClr val="052FFF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69" name="Elipse 34"/>
                <p:cNvSpPr/>
                <p:nvPr/>
              </p:nvSpPr>
              <p:spPr bwMode="auto">
                <a:xfrm>
                  <a:off x="4644008" y="4869160"/>
                  <a:ext cx="171450" cy="171450"/>
                </a:xfrm>
                <a:prstGeom prst="ellipse">
                  <a:avLst/>
                </a:prstGeom>
                <a:solidFill>
                  <a:srgbClr val="052FFF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70" name="Elipse 35"/>
                <p:cNvSpPr/>
                <p:nvPr/>
              </p:nvSpPr>
              <p:spPr bwMode="auto">
                <a:xfrm>
                  <a:off x="4581365" y="4869160"/>
                  <a:ext cx="171450" cy="171450"/>
                </a:xfrm>
                <a:prstGeom prst="ellipse">
                  <a:avLst/>
                </a:prstGeom>
                <a:solidFill>
                  <a:srgbClr val="052FFF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71" name="Elipse 36"/>
                <p:cNvSpPr/>
                <p:nvPr/>
              </p:nvSpPr>
              <p:spPr bwMode="auto">
                <a:xfrm>
                  <a:off x="3995936" y="3933056"/>
                  <a:ext cx="171450" cy="171450"/>
                </a:xfrm>
                <a:prstGeom prst="ellipse">
                  <a:avLst/>
                </a:prstGeom>
                <a:solidFill>
                  <a:srgbClr val="052FFF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72" name="Elipse 37"/>
                <p:cNvSpPr/>
                <p:nvPr/>
              </p:nvSpPr>
              <p:spPr bwMode="auto">
                <a:xfrm>
                  <a:off x="4093592" y="4976242"/>
                  <a:ext cx="171450" cy="171450"/>
                </a:xfrm>
                <a:prstGeom prst="ellipse">
                  <a:avLst/>
                </a:prstGeom>
                <a:solidFill>
                  <a:srgbClr val="052FFF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73" name="Elipse 38"/>
                <p:cNvSpPr/>
                <p:nvPr/>
              </p:nvSpPr>
              <p:spPr bwMode="auto">
                <a:xfrm>
                  <a:off x="4028271" y="4925959"/>
                  <a:ext cx="171450" cy="171450"/>
                </a:xfrm>
                <a:prstGeom prst="ellipse">
                  <a:avLst/>
                </a:prstGeom>
                <a:solidFill>
                  <a:srgbClr val="052FFF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74" name="Elipse 39"/>
                <p:cNvSpPr/>
                <p:nvPr/>
              </p:nvSpPr>
              <p:spPr bwMode="auto">
                <a:xfrm>
                  <a:off x="3968502" y="4869160"/>
                  <a:ext cx="171450" cy="171450"/>
                </a:xfrm>
                <a:prstGeom prst="ellipse">
                  <a:avLst/>
                </a:prstGeom>
                <a:solidFill>
                  <a:srgbClr val="052FFF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75" name="CaixaDeTexto 40"/>
                <p:cNvSpPr txBox="1"/>
                <p:nvPr/>
              </p:nvSpPr>
              <p:spPr>
                <a:xfrm>
                  <a:off x="4753278" y="4725144"/>
                  <a:ext cx="490050" cy="3657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200" b="1" dirty="0" smtClean="0"/>
                    <a:t>UFF</a:t>
                  </a:r>
                </a:p>
                <a:p>
                  <a:r>
                    <a:rPr lang="pt-BR" sz="1200" b="1" dirty="0" smtClean="0"/>
                    <a:t>UFRJ</a:t>
                  </a:r>
                  <a:endParaRPr lang="pt-BR" sz="1200" b="1" dirty="0"/>
                </a:p>
              </p:txBody>
            </p:sp>
            <p:sp>
              <p:nvSpPr>
                <p:cNvPr id="76" name="CaixaDeTexto 41"/>
                <p:cNvSpPr txBox="1"/>
                <p:nvPr/>
              </p:nvSpPr>
              <p:spPr>
                <a:xfrm>
                  <a:off x="3401884" y="4725144"/>
                  <a:ext cx="625847" cy="3657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pt-BR" sz="1200" b="1" dirty="0" smtClean="0"/>
                    <a:t>UFSCar</a:t>
                  </a:r>
                </a:p>
                <a:p>
                  <a:pPr algn="r"/>
                  <a:r>
                    <a:rPr lang="pt-BR" sz="1200" b="1" dirty="0" err="1" smtClean="0"/>
                    <a:t>CPqD</a:t>
                  </a:r>
                  <a:endParaRPr lang="pt-BR" sz="1200" b="1" dirty="0" smtClean="0"/>
                </a:p>
              </p:txBody>
            </p:sp>
            <p:sp>
              <p:nvSpPr>
                <p:cNvPr id="77" name="CaixaDeTexto 42"/>
                <p:cNvSpPr txBox="1"/>
                <p:nvPr/>
              </p:nvSpPr>
              <p:spPr>
                <a:xfrm>
                  <a:off x="4566830" y="3578157"/>
                  <a:ext cx="718638" cy="2194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200" b="1" dirty="0" smtClean="0"/>
                    <a:t>UNIFACS</a:t>
                  </a:r>
                  <a:endParaRPr lang="pt-BR" sz="1200" b="1" dirty="0"/>
                </a:p>
              </p:txBody>
            </p:sp>
            <p:sp>
              <p:nvSpPr>
                <p:cNvPr id="78" name="CaixaDeTexto 43"/>
                <p:cNvSpPr txBox="1"/>
                <p:nvPr/>
              </p:nvSpPr>
              <p:spPr>
                <a:xfrm>
                  <a:off x="5724128" y="3068960"/>
                  <a:ext cx="497207" cy="2194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200" b="1" dirty="0" smtClean="0"/>
                    <a:t>UFPE</a:t>
                  </a:r>
                  <a:endParaRPr lang="pt-BR" sz="1200" b="1" dirty="0"/>
                </a:p>
              </p:txBody>
            </p:sp>
            <p:sp>
              <p:nvSpPr>
                <p:cNvPr id="79" name="CaixaDeTexto 44"/>
                <p:cNvSpPr txBox="1"/>
                <p:nvPr/>
              </p:nvSpPr>
              <p:spPr>
                <a:xfrm>
                  <a:off x="3566010" y="4062264"/>
                  <a:ext cx="425698" cy="2194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200" b="1" dirty="0" smtClean="0"/>
                    <a:t>UFG</a:t>
                  </a:r>
                  <a:endParaRPr lang="pt-BR" sz="1200" b="1" dirty="0"/>
                </a:p>
              </p:txBody>
            </p:sp>
            <p:sp>
              <p:nvSpPr>
                <p:cNvPr id="80" name="CaixaDeTexto 45"/>
                <p:cNvSpPr txBox="1"/>
                <p:nvPr/>
              </p:nvSpPr>
              <p:spPr>
                <a:xfrm>
                  <a:off x="3779912" y="2348880"/>
                  <a:ext cx="489987" cy="2194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200" b="1" dirty="0" smtClean="0"/>
                    <a:t>UFPA</a:t>
                  </a:r>
                  <a:endParaRPr lang="pt-BR" sz="1200" b="1" dirty="0"/>
                </a:p>
              </p:txBody>
            </p:sp>
            <p:sp>
              <p:nvSpPr>
                <p:cNvPr id="81" name="CaixaDeTexto 68"/>
                <p:cNvSpPr txBox="1"/>
                <p:nvPr/>
              </p:nvSpPr>
              <p:spPr>
                <a:xfrm>
                  <a:off x="3635896" y="3861048"/>
                  <a:ext cx="423438" cy="2194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1200" b="1" dirty="0" smtClean="0"/>
                    <a:t>RNP</a:t>
                  </a:r>
                  <a:endParaRPr lang="pt-BR" sz="1200" b="1" dirty="0"/>
                </a:p>
              </p:txBody>
            </p:sp>
            <p:sp>
              <p:nvSpPr>
                <p:cNvPr id="82" name="CaixaDeTexto 41"/>
                <p:cNvSpPr txBox="1"/>
                <p:nvPr/>
              </p:nvSpPr>
              <p:spPr>
                <a:xfrm>
                  <a:off x="3795616" y="5085184"/>
                  <a:ext cx="416344" cy="2194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pt-BR" sz="1200" b="1" dirty="0" smtClean="0">
                      <a:solidFill>
                        <a:srgbClr val="000090"/>
                      </a:solidFill>
                    </a:rPr>
                    <a:t>USP</a:t>
                  </a:r>
                </a:p>
              </p:txBody>
            </p:sp>
          </p:grpSp>
          <p:pic>
            <p:nvPicPr>
              <p:cNvPr id="50" name="Picture 3" descr="\\rnp.local\rj\DI\FP7\Projetos\FIBRE\Dissemination\Mapas\europe_plain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875516" y="1556792"/>
                <a:ext cx="3268484" cy="2448272"/>
              </a:xfrm>
              <a:prstGeom prst="rect">
                <a:avLst/>
              </a:prstGeom>
              <a:noFill/>
            </p:spPr>
          </p:pic>
          <p:sp>
            <p:nvSpPr>
              <p:cNvPr id="55" name="Elipse 47"/>
              <p:cNvSpPr/>
              <p:nvPr/>
            </p:nvSpPr>
            <p:spPr bwMode="auto">
              <a:xfrm>
                <a:off x="7956376" y="3140968"/>
                <a:ext cx="171450" cy="171450"/>
              </a:xfrm>
              <a:prstGeom prst="ellipse">
                <a:avLst/>
              </a:prstGeom>
              <a:solidFill>
                <a:srgbClr val="052FFF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57" name="Elipse 48"/>
              <p:cNvSpPr/>
              <p:nvPr/>
            </p:nvSpPr>
            <p:spPr bwMode="auto">
              <a:xfrm>
                <a:off x="6444208" y="2348880"/>
                <a:ext cx="171450" cy="171450"/>
              </a:xfrm>
              <a:prstGeom prst="ellipse">
                <a:avLst/>
              </a:prstGeom>
              <a:solidFill>
                <a:srgbClr val="052FFF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58" name="Elipse 49"/>
              <p:cNvSpPr/>
              <p:nvPr/>
            </p:nvSpPr>
            <p:spPr bwMode="auto">
              <a:xfrm>
                <a:off x="6804248" y="3356992"/>
                <a:ext cx="171450" cy="171450"/>
              </a:xfrm>
              <a:prstGeom prst="ellipse">
                <a:avLst/>
              </a:prstGeom>
              <a:solidFill>
                <a:srgbClr val="052FFF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59" name="CaixaDeTexto 53"/>
              <p:cNvSpPr txBox="1"/>
              <p:nvPr/>
            </p:nvSpPr>
            <p:spPr>
              <a:xfrm>
                <a:off x="6466661" y="2132856"/>
                <a:ext cx="690073" cy="219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b="1" dirty="0" err="1" smtClean="0">
                    <a:solidFill>
                      <a:srgbClr val="000090"/>
                    </a:solidFill>
                  </a:rPr>
                  <a:t>U.Bristol</a:t>
                </a:r>
                <a:endParaRPr lang="pt-BR" sz="1200" b="1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60" name="CaixaDeTexto 54"/>
              <p:cNvSpPr txBox="1"/>
              <p:nvPr/>
            </p:nvSpPr>
            <p:spPr>
              <a:xfrm>
                <a:off x="6351753" y="3284984"/>
                <a:ext cx="516230" cy="219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b="1" dirty="0" smtClean="0">
                    <a:solidFill>
                      <a:srgbClr val="000090"/>
                    </a:solidFill>
                  </a:rPr>
                  <a:t>I2CAT</a:t>
                </a:r>
                <a:endParaRPr lang="pt-BR" sz="1200" b="1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61" name="CaixaDeTexto 55"/>
              <p:cNvSpPr txBox="1"/>
              <p:nvPr/>
            </p:nvSpPr>
            <p:spPr>
              <a:xfrm>
                <a:off x="8024094" y="3212976"/>
                <a:ext cx="418541" cy="219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b="1" dirty="0" smtClean="0"/>
                  <a:t>UTH</a:t>
                </a:r>
                <a:endParaRPr lang="pt-BR" sz="1200" b="1" dirty="0"/>
              </a:p>
            </p:txBody>
          </p:sp>
          <p:cxnSp>
            <p:nvCxnSpPr>
              <p:cNvPr id="62" name="Curved Connector 61"/>
              <p:cNvCxnSpPr>
                <a:stCxn id="72" idx="5"/>
                <a:endCxn id="57" idx="2"/>
              </p:cNvCxnSpPr>
              <p:nvPr/>
            </p:nvCxnSpPr>
            <p:spPr>
              <a:xfrm rot="5400000" flipH="1" flipV="1">
                <a:off x="3674045" y="2352422"/>
                <a:ext cx="2687979" cy="2852346"/>
              </a:xfrm>
              <a:prstGeom prst="curvedConnector4">
                <a:avLst>
                  <a:gd name="adj1" fmla="val -8505"/>
                  <a:gd name="adj2" fmla="val 65569"/>
                </a:avLst>
              </a:prstGeom>
              <a:ln w="28575" cmpd="sng">
                <a:solidFill>
                  <a:schemeClr val="tx2">
                    <a:lumMod val="60000"/>
                    <a:lumOff val="40000"/>
                  </a:schemeClr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urved Connector 62"/>
              <p:cNvCxnSpPr>
                <a:endCxn id="58" idx="5"/>
              </p:cNvCxnSpPr>
              <p:nvPr/>
            </p:nvCxnSpPr>
            <p:spPr>
              <a:xfrm flipV="1">
                <a:off x="4578195" y="3503334"/>
                <a:ext cx="2372395" cy="1849251"/>
              </a:xfrm>
              <a:prstGeom prst="curvedConnector2">
                <a:avLst/>
              </a:prstGeom>
              <a:ln w="28575" cmpd="sng">
                <a:solidFill>
                  <a:schemeClr val="tx2">
                    <a:lumMod val="60000"/>
                    <a:lumOff val="40000"/>
                  </a:schemeClr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CaixaDeTexto 36"/>
            <p:cNvSpPr txBox="1"/>
            <p:nvPr/>
          </p:nvSpPr>
          <p:spPr>
            <a:xfrm>
              <a:off x="1872259" y="16924045"/>
              <a:ext cx="252028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3600" b="1" dirty="0" smtClean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</a:rPr>
                <a:t>BRAZIL</a:t>
              </a:r>
              <a:endParaRPr lang="pt-BR" sz="36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10513219" y="16924045"/>
              <a:ext cx="252028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3600" b="1" dirty="0" smtClean="0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</a:rPr>
                <a:t>EUROPE</a:t>
              </a:r>
              <a:endParaRPr lang="pt-BR" sz="36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</a:endParaRPr>
            </a:p>
          </p:txBody>
        </p:sp>
      </p:grpSp>
      <p:sp>
        <p:nvSpPr>
          <p:cNvPr id="197" name="CaixaDeTexto 51"/>
          <p:cNvSpPr txBox="1"/>
          <p:nvPr/>
        </p:nvSpPr>
        <p:spPr>
          <a:xfrm>
            <a:off x="15913819" y="25059208"/>
            <a:ext cx="103995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8662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NETWORK LIGHTPATHS</a:t>
            </a:r>
            <a:endParaRPr lang="pt-BR" sz="6000" b="1" dirty="0">
              <a:solidFill>
                <a:schemeClr val="bg1">
                  <a:lumMod val="65000"/>
                </a:schemeClr>
              </a:solidFill>
              <a:latin typeface="Arial" pitchFamily="34" charset="0"/>
            </a:endParaRPr>
          </a:p>
        </p:txBody>
      </p:sp>
      <p:sp>
        <p:nvSpPr>
          <p:cNvPr id="507" name="CaixaDeTexto 51"/>
          <p:cNvSpPr txBox="1"/>
          <p:nvPr/>
        </p:nvSpPr>
        <p:spPr>
          <a:xfrm>
            <a:off x="1296195" y="22610936"/>
            <a:ext cx="12097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8662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A TYPICAL BRAZILIAN ISLAND</a:t>
            </a:r>
            <a:endParaRPr lang="pt-BR" sz="6000" b="1" dirty="0">
              <a:solidFill>
                <a:schemeClr val="bg1">
                  <a:lumMod val="65000"/>
                </a:schemeClr>
              </a:solidFill>
              <a:latin typeface="Arial" pitchFamily="34" charset="0"/>
            </a:endParaRPr>
          </a:p>
        </p:txBody>
      </p:sp>
      <p:sp>
        <p:nvSpPr>
          <p:cNvPr id="511" name="CaixaDeTexto 51"/>
          <p:cNvSpPr txBox="1"/>
          <p:nvPr/>
        </p:nvSpPr>
        <p:spPr>
          <a:xfrm>
            <a:off x="1296195" y="32180449"/>
            <a:ext cx="103995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8662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EUROPEAN ISLANDS</a:t>
            </a:r>
            <a:endParaRPr lang="pt-BR" sz="6000" b="1" dirty="0">
              <a:solidFill>
                <a:schemeClr val="bg1">
                  <a:lumMod val="65000"/>
                </a:schemeClr>
              </a:solidFill>
              <a:latin typeface="Arial" pitchFamily="34" charset="0"/>
            </a:endParaRPr>
          </a:p>
        </p:txBody>
      </p:sp>
      <p:pic>
        <p:nvPicPr>
          <p:cNvPr id="512" name="Picture 511"/>
          <p:cNvPicPr/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379" y="34184805"/>
            <a:ext cx="8712968" cy="5256584"/>
          </a:xfrm>
          <a:prstGeom prst="rect">
            <a:avLst/>
          </a:prstGeom>
          <a:noFill/>
        </p:spPr>
      </p:pic>
      <p:sp>
        <p:nvSpPr>
          <p:cNvPr id="514" name="CaixaDeTexto 51"/>
          <p:cNvSpPr txBox="1"/>
          <p:nvPr/>
        </p:nvSpPr>
        <p:spPr>
          <a:xfrm>
            <a:off x="36724131" y="38596712"/>
            <a:ext cx="3384376" cy="86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8662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Bristol</a:t>
            </a:r>
            <a:endParaRPr lang="pt-BR" sz="4800" b="1" dirty="0">
              <a:solidFill>
                <a:schemeClr val="bg1">
                  <a:lumMod val="65000"/>
                </a:schemeClr>
              </a:solidFill>
              <a:latin typeface="Arial" pitchFamily="34" charset="0"/>
            </a:endParaRPr>
          </a:p>
        </p:txBody>
      </p:sp>
      <p:sp>
        <p:nvSpPr>
          <p:cNvPr id="516" name="CaixaDeTexto 51"/>
          <p:cNvSpPr txBox="1"/>
          <p:nvPr/>
        </p:nvSpPr>
        <p:spPr>
          <a:xfrm>
            <a:off x="37156179" y="38308680"/>
            <a:ext cx="3384376" cy="86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8662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i2CAT</a:t>
            </a:r>
            <a:endParaRPr lang="pt-BR" sz="4800" b="1" dirty="0">
              <a:solidFill>
                <a:schemeClr val="bg1">
                  <a:lumMod val="65000"/>
                </a:schemeClr>
              </a:solidFill>
              <a:latin typeface="Arial" pitchFamily="34" charset="0"/>
            </a:endParaRPr>
          </a:p>
        </p:txBody>
      </p:sp>
      <p:sp>
        <p:nvSpPr>
          <p:cNvPr id="517" name="CaixaDeTexto 51"/>
          <p:cNvSpPr txBox="1"/>
          <p:nvPr/>
        </p:nvSpPr>
        <p:spPr>
          <a:xfrm>
            <a:off x="2880371" y="40059519"/>
            <a:ext cx="42484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8662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i2CAT </a:t>
            </a:r>
            <a:r>
              <a:rPr lang="pt-BR" sz="4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(Spain)</a:t>
            </a:r>
            <a:endParaRPr lang="pt-BR" sz="4400" b="1" dirty="0">
              <a:solidFill>
                <a:schemeClr val="bg1">
                  <a:lumMod val="65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6195" y="12745840"/>
            <a:ext cx="11594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With the globalization of experimental FI research, there has been considerable interest in the federation of distinct </a:t>
            </a:r>
            <a:r>
              <a:rPr lang="en-GB" sz="2000" dirty="0" err="1"/>
              <a:t>testbed</a:t>
            </a:r>
            <a:r>
              <a:rPr lang="en-GB" sz="2000" dirty="0"/>
              <a:t> facilities, in order to permit carrying out experiments that span multiple </a:t>
            </a:r>
            <a:r>
              <a:rPr lang="en-GB" sz="2000" dirty="0" err="1"/>
              <a:t>testbeds</a:t>
            </a:r>
            <a:r>
              <a:rPr lang="en-GB" sz="2000" dirty="0"/>
              <a:t>. Federation is a key issue in the design of the FIBRE </a:t>
            </a:r>
            <a:r>
              <a:rPr lang="en-GB" sz="2000" dirty="0" err="1"/>
              <a:t>testbed</a:t>
            </a:r>
            <a:r>
              <a:rPr lang="en-GB" sz="2000" dirty="0"/>
              <a:t>, which is being deployed as a federation of 13 local experimental facilities (a.k.a. “islands”).</a:t>
            </a:r>
            <a:r>
              <a:rPr lang="pt-BR" sz="2000" dirty="0"/>
              <a:t> </a:t>
            </a:r>
            <a:endParaRPr lang="en-US" sz="2000" dirty="0"/>
          </a:p>
        </p:txBody>
      </p:sp>
      <p:sp>
        <p:nvSpPr>
          <p:cNvPr id="569" name="CaixaDeTexto 51"/>
          <p:cNvSpPr txBox="1"/>
          <p:nvPr/>
        </p:nvSpPr>
        <p:spPr>
          <a:xfrm>
            <a:off x="15913819" y="11521704"/>
            <a:ext cx="103995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8662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CONTROL FRAMEWORKS</a:t>
            </a:r>
            <a:endParaRPr lang="pt-BR" sz="6000" b="1" dirty="0">
              <a:solidFill>
                <a:schemeClr val="bg1">
                  <a:lumMod val="65000"/>
                </a:schemeClr>
              </a:solidFill>
              <a:latin typeface="Arial" pitchFamily="34" charset="0"/>
            </a:endParaRPr>
          </a:p>
        </p:txBody>
      </p:sp>
      <p:sp>
        <p:nvSpPr>
          <p:cNvPr id="570" name="TextBox 569"/>
          <p:cNvSpPr txBox="1"/>
          <p:nvPr/>
        </p:nvSpPr>
        <p:spPr>
          <a:xfrm>
            <a:off x="15913819" y="12745840"/>
            <a:ext cx="1324947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/>
              <a:t>OFELIA Control Framework </a:t>
            </a:r>
            <a:r>
              <a:rPr lang="en-GB" sz="2000" dirty="0"/>
              <a:t>(OCF) </a:t>
            </a:r>
            <a:r>
              <a:rPr lang="en-GB" sz="2000" dirty="0" smtClean="0"/>
              <a:t>was </a:t>
            </a:r>
            <a:r>
              <a:rPr lang="en-GB" sz="2000" dirty="0"/>
              <a:t>originally created in the context of the OFELIA </a:t>
            </a:r>
            <a:r>
              <a:rPr lang="en-GB" sz="2000" dirty="0" err="1"/>
              <a:t>testbed</a:t>
            </a:r>
            <a:r>
              <a:rPr lang="en-GB" sz="2000" dirty="0"/>
              <a:t> project </a:t>
            </a:r>
            <a:r>
              <a:rPr lang="en-GB" sz="2000" dirty="0" smtClean="0"/>
              <a:t>[www.fp7-ofelia.eu] </a:t>
            </a:r>
            <a:r>
              <a:rPr lang="en-GB" sz="2000" dirty="0"/>
              <a:t>but today it is supported by a larger community where FIBRE and GEANT are present. OCF is synchronized with other initiatives in USA (GENI) and follows an SFA-oriented architecture (Slice-based Facility Architecture). </a:t>
            </a:r>
            <a:endParaRPr lang="en-GB" sz="2000" dirty="0" smtClean="0"/>
          </a:p>
          <a:p>
            <a:pPr algn="just"/>
            <a:endParaRPr lang="en-GB" sz="2000" dirty="0"/>
          </a:p>
          <a:p>
            <a:pPr algn="just"/>
            <a:r>
              <a:rPr lang="en-GB" sz="2400" b="1" dirty="0"/>
              <a:t>OMF</a:t>
            </a:r>
            <a:r>
              <a:rPr lang="en-GB" sz="2000" dirty="0"/>
              <a:t> </a:t>
            </a:r>
            <a:r>
              <a:rPr lang="en-GB" sz="2000" dirty="0" smtClean="0"/>
              <a:t>is </a:t>
            </a:r>
            <a:r>
              <a:rPr lang="en-GB" sz="2000" dirty="0"/>
              <a:t>a framework with the focus on controlling and managing network devices. It was developed based on </a:t>
            </a:r>
            <a:r>
              <a:rPr lang="en-GB" sz="2000" dirty="0" smtClean="0"/>
              <a:t>XMPP </a:t>
            </a:r>
            <a:r>
              <a:rPr lang="en-GB" sz="2000" dirty="0"/>
              <a:t>in the Ruby language. The OMF suite also provides OML (OMF Monitoring Library), which allows instrumentation of applications for collecting measurements. </a:t>
            </a:r>
            <a:endParaRPr lang="en-GB" sz="2000" dirty="0" smtClean="0"/>
          </a:p>
          <a:p>
            <a:pPr algn="just"/>
            <a:endParaRPr lang="en-GB" sz="2000" dirty="0"/>
          </a:p>
          <a:p>
            <a:pPr algn="just"/>
            <a:r>
              <a:rPr lang="en-GB" sz="2400" b="1" dirty="0" err="1"/>
              <a:t>ProtoGENI</a:t>
            </a:r>
            <a:r>
              <a:rPr lang="en-GB" sz="2000" dirty="0"/>
              <a:t> </a:t>
            </a:r>
            <a:r>
              <a:rPr lang="en-GB" sz="2000" dirty="0" smtClean="0"/>
              <a:t>is </a:t>
            </a:r>
            <a:r>
              <a:rPr lang="en-GB" sz="2000" dirty="0"/>
              <a:t>a control and monitoring </a:t>
            </a:r>
            <a:r>
              <a:rPr lang="en-GB" sz="2000" dirty="0" smtClean="0"/>
              <a:t>based </a:t>
            </a:r>
            <a:r>
              <a:rPr lang="en-GB" sz="2000" dirty="0"/>
              <a:t>on an enhanced version of the </a:t>
            </a:r>
            <a:r>
              <a:rPr lang="en-GB" sz="2000" dirty="0" err="1"/>
              <a:t>Emulab</a:t>
            </a:r>
            <a:r>
              <a:rPr lang="en-GB" sz="2000" dirty="0"/>
              <a:t> </a:t>
            </a:r>
            <a:r>
              <a:rPr lang="en-GB" sz="2000" dirty="0" smtClean="0"/>
              <a:t>management </a:t>
            </a:r>
            <a:r>
              <a:rPr lang="en-GB" sz="2000" dirty="0"/>
              <a:t>software. The </a:t>
            </a:r>
            <a:r>
              <a:rPr lang="en-GB" sz="2000" dirty="0" err="1"/>
              <a:t>Emulab</a:t>
            </a:r>
            <a:r>
              <a:rPr lang="en-GB" sz="2000" dirty="0"/>
              <a:t> </a:t>
            </a:r>
            <a:r>
              <a:rPr lang="en-GB" sz="2000" dirty="0" err="1"/>
              <a:t>testbed</a:t>
            </a:r>
            <a:r>
              <a:rPr lang="en-GB" sz="2000" dirty="0"/>
              <a:t> is used to perform experimental </a:t>
            </a:r>
            <a:r>
              <a:rPr lang="en-GB" sz="2000" dirty="0" smtClean="0"/>
              <a:t>research on </a:t>
            </a:r>
            <a:r>
              <a:rPr lang="en-GB" sz="2000" dirty="0"/>
              <a:t>distributed systems. </a:t>
            </a:r>
            <a:r>
              <a:rPr lang="en-GB" sz="2000" dirty="0" err="1"/>
              <a:t>ProtoGENI</a:t>
            </a:r>
            <a:r>
              <a:rPr lang="en-GB" sz="2000" dirty="0"/>
              <a:t> was created to provide the integration between </a:t>
            </a:r>
            <a:r>
              <a:rPr lang="en-GB" sz="2000" dirty="0" err="1"/>
              <a:t>Emulab</a:t>
            </a:r>
            <a:r>
              <a:rPr lang="en-GB" sz="2000" dirty="0"/>
              <a:t> and other </a:t>
            </a:r>
            <a:r>
              <a:rPr lang="en-GB" sz="2000" dirty="0" err="1"/>
              <a:t>testbeds</a:t>
            </a:r>
            <a:r>
              <a:rPr lang="en-GB" sz="2000" dirty="0"/>
              <a:t> in order to build the Cluster C facility of GENI. </a:t>
            </a:r>
            <a:endParaRPr lang="en-GB" sz="2000" dirty="0" smtClean="0"/>
          </a:p>
          <a:p>
            <a:pPr algn="just"/>
            <a:endParaRPr lang="en-GB" sz="2000" dirty="0"/>
          </a:p>
          <a:p>
            <a:pPr algn="just"/>
            <a:endParaRPr lang="en-GB" sz="2000" dirty="0" smtClean="0"/>
          </a:p>
          <a:p>
            <a:pPr algn="just"/>
            <a:endParaRPr lang="en-GB" sz="2000" dirty="0"/>
          </a:p>
          <a:p>
            <a:pPr algn="just"/>
            <a:endParaRPr lang="en-US" sz="2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15697795" y="27795512"/>
            <a:ext cx="14103149" cy="3672408"/>
            <a:chOff x="1440211" y="24411136"/>
            <a:chExt cx="14103149" cy="3672408"/>
          </a:xfrm>
        </p:grpSpPr>
        <p:grpSp>
          <p:nvGrpSpPr>
            <p:cNvPr id="2065" name="Group 2064"/>
            <p:cNvGrpSpPr/>
            <p:nvPr/>
          </p:nvGrpSpPr>
          <p:grpSpPr>
            <a:xfrm>
              <a:off x="1440211" y="24771176"/>
              <a:ext cx="14103149" cy="3312368"/>
              <a:chOff x="1368203" y="22790956"/>
              <a:chExt cx="10883951" cy="2556284"/>
            </a:xfrm>
          </p:grpSpPr>
          <p:sp>
            <p:nvSpPr>
              <p:cNvPr id="196" name="Left-Right Arrow 195"/>
              <p:cNvSpPr/>
              <p:nvPr/>
            </p:nvSpPr>
            <p:spPr>
              <a:xfrm rot="16200000">
                <a:off x="2736356" y="23907081"/>
                <a:ext cx="2016224" cy="288030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Left-Right Arrow 194"/>
              <p:cNvSpPr/>
              <p:nvPr/>
            </p:nvSpPr>
            <p:spPr>
              <a:xfrm>
                <a:off x="3960491" y="24771175"/>
                <a:ext cx="5465563" cy="298207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Left-Right Arrow 29"/>
              <p:cNvSpPr/>
              <p:nvPr/>
            </p:nvSpPr>
            <p:spPr>
              <a:xfrm>
                <a:off x="2736355" y="23114992"/>
                <a:ext cx="8136904" cy="288032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Cloud 100"/>
              <p:cNvSpPr/>
              <p:nvPr/>
            </p:nvSpPr>
            <p:spPr>
              <a:xfrm>
                <a:off x="10945267" y="22790956"/>
                <a:ext cx="1306887" cy="915402"/>
              </a:xfrm>
              <a:prstGeom prst="cloud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7F7F7F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Cloud 101"/>
              <p:cNvSpPr/>
              <p:nvPr/>
            </p:nvSpPr>
            <p:spPr>
              <a:xfrm>
                <a:off x="7704907" y="22790956"/>
                <a:ext cx="1306887" cy="915402"/>
              </a:xfrm>
              <a:prstGeom prst="cloud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558ED5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Cloud 102"/>
              <p:cNvSpPr/>
              <p:nvPr/>
            </p:nvSpPr>
            <p:spPr>
              <a:xfrm>
                <a:off x="6181996" y="22790956"/>
                <a:ext cx="1306887" cy="915402"/>
              </a:xfrm>
              <a:prstGeom prst="cloud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558ED5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Cloud 103"/>
              <p:cNvSpPr/>
              <p:nvPr/>
            </p:nvSpPr>
            <p:spPr>
              <a:xfrm>
                <a:off x="3117667" y="22790956"/>
                <a:ext cx="1306887" cy="915402"/>
              </a:xfrm>
              <a:prstGeom prst="cloud">
                <a:avLst/>
              </a:prstGeom>
              <a:solidFill>
                <a:srgbClr val="FFFFFF"/>
              </a:solidFill>
              <a:ln w="254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Cloud 104"/>
              <p:cNvSpPr/>
              <p:nvPr/>
            </p:nvSpPr>
            <p:spPr>
              <a:xfrm>
                <a:off x="9217075" y="22790956"/>
                <a:ext cx="1306887" cy="915402"/>
              </a:xfrm>
              <a:prstGeom prst="cloud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558ED5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Cloud 105"/>
              <p:cNvSpPr/>
              <p:nvPr/>
            </p:nvSpPr>
            <p:spPr>
              <a:xfrm>
                <a:off x="1368203" y="22790956"/>
                <a:ext cx="1306887" cy="915402"/>
              </a:xfrm>
              <a:prstGeom prst="cloud">
                <a:avLst/>
              </a:prstGeom>
              <a:solidFill>
                <a:srgbClr val="FFFFFF"/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Cloud 5"/>
              <p:cNvSpPr/>
              <p:nvPr/>
            </p:nvSpPr>
            <p:spPr>
              <a:xfrm>
                <a:off x="4629835" y="22790956"/>
                <a:ext cx="1306887" cy="915402"/>
              </a:xfrm>
              <a:prstGeom prst="cloud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558ED5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Cloud 152"/>
              <p:cNvSpPr/>
              <p:nvPr/>
            </p:nvSpPr>
            <p:spPr>
              <a:xfrm>
                <a:off x="6147342" y="24431838"/>
                <a:ext cx="1306887" cy="915402"/>
              </a:xfrm>
              <a:prstGeom prst="cloud">
                <a:avLst/>
              </a:prstGeom>
              <a:solidFill>
                <a:srgbClr val="FFFFFF"/>
              </a:solidFill>
              <a:ln w="254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55" name="Cloud 154"/>
              <p:cNvSpPr/>
              <p:nvPr/>
            </p:nvSpPr>
            <p:spPr>
              <a:xfrm>
                <a:off x="7731517" y="24431838"/>
                <a:ext cx="1306887" cy="915402"/>
              </a:xfrm>
              <a:prstGeom prst="cloud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558ED5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65" name="Cloud 5"/>
              <p:cNvSpPr/>
              <p:nvPr/>
            </p:nvSpPr>
            <p:spPr>
              <a:xfrm>
                <a:off x="4597820" y="24431838"/>
                <a:ext cx="1306887" cy="915402"/>
              </a:xfrm>
              <a:prstGeom prst="cloud">
                <a:avLst/>
              </a:prstGeom>
              <a:solidFill>
                <a:srgbClr val="FFFFFF"/>
              </a:solidFill>
              <a:ln w="254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68" name="Cloud 167"/>
              <p:cNvSpPr/>
              <p:nvPr/>
            </p:nvSpPr>
            <p:spPr>
              <a:xfrm rot="11119469">
                <a:off x="9459721" y="24431838"/>
                <a:ext cx="1466760" cy="915402"/>
              </a:xfrm>
              <a:prstGeom prst="cloud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7F7F7F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71" name="Cloud 7"/>
              <p:cNvSpPr/>
              <p:nvPr/>
            </p:nvSpPr>
            <p:spPr>
              <a:xfrm>
                <a:off x="3085652" y="24431838"/>
                <a:ext cx="1306887" cy="915402"/>
              </a:xfrm>
              <a:prstGeom prst="cloud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558ED5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pic>
          <p:nvPicPr>
            <p:cNvPr id="571" name="Picture 57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60491" y="25029558"/>
              <a:ext cx="1144127" cy="60571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70051" y="25131216"/>
              <a:ext cx="1296144" cy="32819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02255" y="24984502"/>
              <a:ext cx="1348489" cy="54342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975246" y="24947832"/>
              <a:ext cx="1042029" cy="54342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0022381" y="25419248"/>
              <a:ext cx="9228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Red IRIS</a:t>
              </a:r>
              <a:endPara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593339" y="24411136"/>
              <a:ext cx="1734840" cy="173484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185627" y="24987200"/>
              <a:ext cx="1090256" cy="76598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00251" y="25131216"/>
              <a:ext cx="1080120" cy="42643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888483" y="27147440"/>
              <a:ext cx="576064" cy="664689"/>
            </a:xfrm>
            <a:prstGeom prst="rect">
              <a:avLst/>
            </a:prstGeom>
          </p:spPr>
        </p:pic>
        <p:sp>
          <p:nvSpPr>
            <p:cNvPr id="572" name="TextBox 571"/>
            <p:cNvSpPr txBox="1"/>
            <p:nvPr/>
          </p:nvSpPr>
          <p:spPr>
            <a:xfrm>
              <a:off x="4392539" y="27199703"/>
              <a:ext cx="9259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AMPATH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52015" y="27075432"/>
              <a:ext cx="1032812" cy="775792"/>
            </a:xfrm>
            <a:prstGeom prst="rect">
              <a:avLst/>
            </a:prstGeom>
          </p:spPr>
        </p:pic>
        <p:pic>
          <p:nvPicPr>
            <p:cNvPr id="573" name="Picture 57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48923" y="27147440"/>
              <a:ext cx="1348489" cy="54342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937155" y="27219448"/>
              <a:ext cx="1055765" cy="52464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097395" y="27291456"/>
              <a:ext cx="1492044" cy="432048"/>
            </a:xfrm>
            <a:prstGeom prst="rect">
              <a:avLst/>
            </a:prstGeom>
          </p:spPr>
        </p:pic>
      </p:grpSp>
      <p:sp>
        <p:nvSpPr>
          <p:cNvPr id="574" name="TextBox 573"/>
          <p:cNvSpPr txBox="1"/>
          <p:nvPr/>
        </p:nvSpPr>
        <p:spPr>
          <a:xfrm>
            <a:off x="15913819" y="26362903"/>
            <a:ext cx="13249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The physical interconnection of Brazilian and European islands </a:t>
            </a:r>
            <a:r>
              <a:rPr lang="en-GB" sz="2000" dirty="0" smtClean="0"/>
              <a:t>is deployed </a:t>
            </a:r>
            <a:r>
              <a:rPr lang="en-US" sz="2000" dirty="0"/>
              <a:t>through two </a:t>
            </a:r>
            <a:r>
              <a:rPr lang="en-GB" sz="2000" dirty="0"/>
              <a:t>point-to-point circuits (a.k.a. </a:t>
            </a:r>
            <a:r>
              <a:rPr lang="en-GB" sz="2000" i="1" dirty="0" err="1"/>
              <a:t>lightpaths</a:t>
            </a:r>
            <a:r>
              <a:rPr lang="en-GB" sz="2000" dirty="0"/>
              <a:t>) </a:t>
            </a:r>
            <a:r>
              <a:rPr lang="en-GB" sz="2000" dirty="0" smtClean="0"/>
              <a:t>linking </a:t>
            </a:r>
            <a:r>
              <a:rPr lang="en-GB" sz="2000" dirty="0"/>
              <a:t>FIBRE´s </a:t>
            </a:r>
            <a:r>
              <a:rPr lang="en-GB" sz="2000" dirty="0" smtClean="0"/>
              <a:t>Brazilian </a:t>
            </a:r>
            <a:r>
              <a:rPr lang="en-GB" sz="2000" dirty="0"/>
              <a:t>gateway at the University of Sao Paulo </a:t>
            </a:r>
            <a:r>
              <a:rPr lang="en-GB" sz="2000" dirty="0" smtClean="0"/>
              <a:t>(</a:t>
            </a:r>
            <a:r>
              <a:rPr lang="en-GB" sz="2000" dirty="0"/>
              <a:t>USP, Brazil) to i2CAT (Spain) and University of Bristol (UK), </a:t>
            </a:r>
            <a:r>
              <a:rPr lang="en-GB" sz="2000" dirty="0" smtClean="0"/>
              <a:t>spanning </a:t>
            </a:r>
            <a:r>
              <a:rPr lang="en-GB" sz="2000" dirty="0"/>
              <a:t>multiple network domains.</a:t>
            </a:r>
            <a:endParaRPr lang="en-US" sz="2000" dirty="0"/>
          </a:p>
        </p:txBody>
      </p:sp>
      <p:grpSp>
        <p:nvGrpSpPr>
          <p:cNvPr id="628" name="Group 627"/>
          <p:cNvGrpSpPr/>
          <p:nvPr/>
        </p:nvGrpSpPr>
        <p:grpSpPr>
          <a:xfrm>
            <a:off x="1296195" y="34004785"/>
            <a:ext cx="7679236" cy="5616624"/>
            <a:chOff x="35496" y="116632"/>
            <a:chExt cx="9217024" cy="6741368"/>
          </a:xfrm>
        </p:grpSpPr>
        <p:cxnSp>
          <p:nvCxnSpPr>
            <p:cNvPr id="629" name="Straight Connector 628"/>
            <p:cNvCxnSpPr/>
            <p:nvPr/>
          </p:nvCxnSpPr>
          <p:spPr>
            <a:xfrm flipH="1">
              <a:off x="2734676" y="3380658"/>
              <a:ext cx="2635963" cy="0"/>
            </a:xfrm>
            <a:prstGeom prst="line">
              <a:avLst/>
            </a:prstGeom>
            <a:noFill/>
            <a:ln w="22225" cap="rnd">
              <a:solidFill>
                <a:srgbClr val="0070C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0" name="Straight Connector 629"/>
            <p:cNvCxnSpPr/>
            <p:nvPr/>
          </p:nvCxnSpPr>
          <p:spPr>
            <a:xfrm flipH="1">
              <a:off x="2734676" y="3380658"/>
              <a:ext cx="2635963" cy="786093"/>
            </a:xfrm>
            <a:prstGeom prst="line">
              <a:avLst/>
            </a:prstGeom>
            <a:noFill/>
            <a:ln w="22225" cap="rnd">
              <a:solidFill>
                <a:srgbClr val="0070C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1" name="Straight Connector 630"/>
            <p:cNvCxnSpPr/>
            <p:nvPr/>
          </p:nvCxnSpPr>
          <p:spPr>
            <a:xfrm>
              <a:off x="2734676" y="3380658"/>
              <a:ext cx="3860099" cy="1490394"/>
            </a:xfrm>
            <a:prstGeom prst="line">
              <a:avLst/>
            </a:prstGeom>
            <a:noFill/>
            <a:ln w="22225" cap="rnd">
              <a:solidFill>
                <a:srgbClr val="0070C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2" name="Straight Connector 631"/>
            <p:cNvCxnSpPr/>
            <p:nvPr/>
          </p:nvCxnSpPr>
          <p:spPr>
            <a:xfrm>
              <a:off x="2734676" y="4166751"/>
              <a:ext cx="3860099" cy="704301"/>
            </a:xfrm>
            <a:prstGeom prst="line">
              <a:avLst/>
            </a:prstGeom>
            <a:noFill/>
            <a:ln w="22225" cap="rnd">
              <a:solidFill>
                <a:srgbClr val="0070C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3" name="Straight Connector 632"/>
            <p:cNvCxnSpPr/>
            <p:nvPr/>
          </p:nvCxnSpPr>
          <p:spPr>
            <a:xfrm flipV="1">
              <a:off x="2734676" y="4871052"/>
              <a:ext cx="3860099" cy="1524346"/>
            </a:xfrm>
            <a:prstGeom prst="line">
              <a:avLst/>
            </a:prstGeom>
            <a:noFill/>
            <a:ln w="22225" cap="rnd">
              <a:solidFill>
                <a:srgbClr val="0070C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4" name="Straight Connector 633"/>
            <p:cNvCxnSpPr/>
            <p:nvPr/>
          </p:nvCxnSpPr>
          <p:spPr>
            <a:xfrm>
              <a:off x="2734676" y="5571570"/>
              <a:ext cx="2635963" cy="832929"/>
            </a:xfrm>
            <a:prstGeom prst="line">
              <a:avLst/>
            </a:prstGeom>
            <a:noFill/>
            <a:ln w="22225" cap="rnd">
              <a:solidFill>
                <a:srgbClr val="0070C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5" name="Straight Connector 634"/>
            <p:cNvCxnSpPr/>
            <p:nvPr/>
          </p:nvCxnSpPr>
          <p:spPr>
            <a:xfrm>
              <a:off x="2734676" y="6395398"/>
              <a:ext cx="2635963" cy="9101"/>
            </a:xfrm>
            <a:prstGeom prst="line">
              <a:avLst/>
            </a:prstGeom>
            <a:noFill/>
            <a:ln w="22225" cap="rnd">
              <a:solidFill>
                <a:srgbClr val="0070C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6" name="Straight Connector 635"/>
            <p:cNvCxnSpPr/>
            <p:nvPr/>
          </p:nvCxnSpPr>
          <p:spPr>
            <a:xfrm flipH="1" flipV="1">
              <a:off x="5880210" y="3598573"/>
              <a:ext cx="1224136" cy="1054563"/>
            </a:xfrm>
            <a:prstGeom prst="line">
              <a:avLst/>
            </a:prstGeom>
            <a:noFill/>
            <a:ln w="50800" cap="rnd">
              <a:solidFill>
                <a:srgbClr val="C0504D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7" name="Straight Connector 636"/>
            <p:cNvCxnSpPr/>
            <p:nvPr/>
          </p:nvCxnSpPr>
          <p:spPr>
            <a:xfrm>
              <a:off x="5880210" y="3598573"/>
              <a:ext cx="0" cy="2588010"/>
            </a:xfrm>
            <a:prstGeom prst="line">
              <a:avLst/>
            </a:prstGeom>
            <a:noFill/>
            <a:ln w="50800" cap="rnd">
              <a:solidFill>
                <a:srgbClr val="C0504D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8" name="Straight Connector 637"/>
            <p:cNvCxnSpPr/>
            <p:nvPr/>
          </p:nvCxnSpPr>
          <p:spPr>
            <a:xfrm flipH="1">
              <a:off x="5880210" y="5088967"/>
              <a:ext cx="1224136" cy="1097616"/>
            </a:xfrm>
            <a:prstGeom prst="line">
              <a:avLst/>
            </a:prstGeom>
            <a:noFill/>
            <a:ln w="50800" cap="rnd">
              <a:solidFill>
                <a:srgbClr val="C0504D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9" name="TextBox 638"/>
            <p:cNvSpPr txBox="1"/>
            <p:nvPr/>
          </p:nvSpPr>
          <p:spPr>
            <a:xfrm>
              <a:off x="3894339" y="3068960"/>
              <a:ext cx="759900" cy="369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1GbE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40" name="Picture 17" descr="DVVDM_Ri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883" y="270744"/>
              <a:ext cx="2561014" cy="1067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1" name="Picture 240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633" y="246229"/>
              <a:ext cx="389449" cy="415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2" name="Picture 240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4719" y="1069123"/>
              <a:ext cx="389449" cy="415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3" name="Picture 240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60648"/>
              <a:ext cx="389449" cy="415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4" name="TextBox 643"/>
            <p:cNvSpPr txBox="1"/>
            <p:nvPr/>
          </p:nvSpPr>
          <p:spPr>
            <a:xfrm>
              <a:off x="5230923" y="467962"/>
              <a:ext cx="1357301" cy="62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DWDM ring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Barcelona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5" name="Rectangle 644"/>
            <p:cNvSpPr/>
            <p:nvPr/>
          </p:nvSpPr>
          <p:spPr>
            <a:xfrm>
              <a:off x="4556200" y="116632"/>
              <a:ext cx="2680096" cy="1415476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6" name="TextBox 645"/>
            <p:cNvSpPr txBox="1"/>
            <p:nvPr/>
          </p:nvSpPr>
          <p:spPr>
            <a:xfrm>
              <a:off x="703593" y="2636912"/>
              <a:ext cx="1861754" cy="62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SuperMicro</a:t>
              </a:r>
              <a:r>
                <a:rPr kumimoji="0" lang="es-ES_trad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6016T-T Servers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7" name="TextBox 646"/>
            <p:cNvSpPr txBox="1"/>
            <p:nvPr/>
          </p:nvSpPr>
          <p:spPr>
            <a:xfrm>
              <a:off x="6281585" y="3637866"/>
              <a:ext cx="1532413" cy="88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Pronto TN3290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Switches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8" name="TextBox 647"/>
            <p:cNvSpPr txBox="1"/>
            <p:nvPr/>
          </p:nvSpPr>
          <p:spPr>
            <a:xfrm>
              <a:off x="7884368" y="4783733"/>
              <a:ext cx="1368152" cy="1145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Linksys 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WRT54GL </a:t>
              </a:r>
              <a:endPara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Wi-Fi 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routers </a:t>
              </a:r>
            </a:p>
          </p:txBody>
        </p:sp>
        <p:sp>
          <p:nvSpPr>
            <p:cNvPr id="649" name="Cloud 648"/>
            <p:cNvSpPr/>
            <p:nvPr/>
          </p:nvSpPr>
          <p:spPr>
            <a:xfrm>
              <a:off x="2267744" y="188640"/>
              <a:ext cx="2088232" cy="1202428"/>
            </a:xfrm>
            <a:prstGeom prst="cloud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</a:t>
              </a:r>
              <a:r>
                <a:rPr kumimoji="0" lang="es-ES_trad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s-ES_tradnl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RedIris</a:t>
              </a:r>
              <a:r>
                <a:rPr kumimoji="0" lang="es-ES_trad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and RNP (</a:t>
              </a:r>
              <a:r>
                <a:rPr kumimoji="0" lang="es-ES_tradnl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Brazil</a:t>
              </a:r>
              <a:r>
                <a:rPr kumimoji="0" lang="es-ES_trad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 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0" name="TextBox 649"/>
            <p:cNvSpPr txBox="1"/>
            <p:nvPr/>
          </p:nvSpPr>
          <p:spPr>
            <a:xfrm>
              <a:off x="5860128" y="1611693"/>
              <a:ext cx="1592192" cy="406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1GbE</a:t>
              </a:r>
            </a:p>
          </p:txBody>
        </p:sp>
        <p:sp>
          <p:nvSpPr>
            <p:cNvPr id="651" name="TextBox 650"/>
            <p:cNvSpPr txBox="1"/>
            <p:nvPr/>
          </p:nvSpPr>
          <p:spPr>
            <a:xfrm>
              <a:off x="6012159" y="1268761"/>
              <a:ext cx="851132" cy="31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ROADM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2" name="TextBox 651"/>
            <p:cNvSpPr txBox="1"/>
            <p:nvPr/>
          </p:nvSpPr>
          <p:spPr>
            <a:xfrm>
              <a:off x="4529742" y="666912"/>
              <a:ext cx="920774" cy="31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ROADM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3" name="TextBox 652"/>
            <p:cNvSpPr txBox="1"/>
            <p:nvPr/>
          </p:nvSpPr>
          <p:spPr>
            <a:xfrm>
              <a:off x="6876346" y="234773"/>
              <a:ext cx="937652" cy="31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ROADM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654" name="Straight Connector 653"/>
            <p:cNvCxnSpPr>
              <a:endCxn id="642" idx="2"/>
            </p:cNvCxnSpPr>
            <p:nvPr/>
          </p:nvCxnSpPr>
          <p:spPr>
            <a:xfrm flipV="1">
              <a:off x="5880210" y="1484784"/>
              <a:ext cx="9234" cy="1677958"/>
            </a:xfrm>
            <a:prstGeom prst="line">
              <a:avLst/>
            </a:prstGeom>
            <a:noFill/>
            <a:ln w="50800" cap="rnd">
              <a:solidFill>
                <a:srgbClr val="C0504D"/>
              </a:solidFill>
              <a:prstDash val="sys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5" name="Cloud 654"/>
            <p:cNvSpPr/>
            <p:nvPr/>
          </p:nvSpPr>
          <p:spPr>
            <a:xfrm>
              <a:off x="35496" y="176701"/>
              <a:ext cx="2088232" cy="1202428"/>
            </a:xfrm>
            <a:prstGeom prst="cloud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</a:t>
              </a:r>
              <a:r>
                <a:rPr kumimoji="0" lang="es-ES_trad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s-ES_tradnl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UnivBRIS</a:t>
              </a:r>
              <a:r>
                <a:rPr kumimoji="0" lang="es-ES_trad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and NITOS 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6" name="Cloud 655"/>
            <p:cNvSpPr/>
            <p:nvPr/>
          </p:nvSpPr>
          <p:spPr>
            <a:xfrm>
              <a:off x="35496" y="1413049"/>
              <a:ext cx="2288456" cy="1202428"/>
            </a:xfrm>
            <a:prstGeom prst="cloud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</a:t>
              </a:r>
              <a:r>
                <a:rPr kumimoji="0" lang="es-ES_trad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OFELIA </a:t>
              </a:r>
              <a:r>
                <a:rPr kumimoji="0" lang="es-ES_tradnl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island</a:t>
              </a:r>
              <a:r>
                <a:rPr kumimoji="0" lang="es-ES_trad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(i2CAT)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57" name="Picture 41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1281" y="1868082"/>
              <a:ext cx="1019141" cy="435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58" name="Straight Connector 657"/>
            <p:cNvCxnSpPr>
              <a:stCxn id="657" idx="1"/>
              <a:endCxn id="649" idx="1"/>
            </p:cNvCxnSpPr>
            <p:nvPr/>
          </p:nvCxnSpPr>
          <p:spPr>
            <a:xfrm flipV="1">
              <a:off x="3301281" y="1389788"/>
              <a:ext cx="10579" cy="696210"/>
            </a:xfrm>
            <a:prstGeom prst="line">
              <a:avLst/>
            </a:prstGeom>
            <a:noFill/>
            <a:ln w="50800" cap="rnd">
              <a:solidFill>
                <a:srgbClr val="C0504D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9" name="Straight Connector 658"/>
            <p:cNvCxnSpPr>
              <a:stCxn id="657" idx="1"/>
            </p:cNvCxnSpPr>
            <p:nvPr/>
          </p:nvCxnSpPr>
          <p:spPr>
            <a:xfrm flipH="1" flipV="1">
              <a:off x="1907704" y="1052736"/>
              <a:ext cx="1393577" cy="1033262"/>
            </a:xfrm>
            <a:prstGeom prst="line">
              <a:avLst/>
            </a:prstGeom>
            <a:noFill/>
            <a:ln w="50800" cap="rnd">
              <a:solidFill>
                <a:srgbClr val="C0504D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0" name="Straight Connector 659"/>
            <p:cNvCxnSpPr>
              <a:stCxn id="657" idx="1"/>
              <a:endCxn id="656" idx="0"/>
            </p:cNvCxnSpPr>
            <p:nvPr/>
          </p:nvCxnSpPr>
          <p:spPr>
            <a:xfrm flipH="1" flipV="1">
              <a:off x="2322045" y="2014263"/>
              <a:ext cx="979236" cy="71734"/>
            </a:xfrm>
            <a:prstGeom prst="line">
              <a:avLst/>
            </a:prstGeom>
            <a:noFill/>
            <a:ln w="50800" cap="rnd">
              <a:solidFill>
                <a:srgbClr val="C0504D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1" name="Straight Connector 660"/>
            <p:cNvCxnSpPr>
              <a:stCxn id="657" idx="3"/>
            </p:cNvCxnSpPr>
            <p:nvPr/>
          </p:nvCxnSpPr>
          <p:spPr>
            <a:xfrm>
              <a:off x="4320422" y="2085998"/>
              <a:ext cx="1559788" cy="1076744"/>
            </a:xfrm>
            <a:prstGeom prst="line">
              <a:avLst/>
            </a:prstGeom>
            <a:noFill/>
            <a:ln w="50800" cap="rnd">
              <a:solidFill>
                <a:srgbClr val="C0504D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2" name="Rectangle 661"/>
            <p:cNvSpPr/>
            <p:nvPr/>
          </p:nvSpPr>
          <p:spPr>
            <a:xfrm>
              <a:off x="3068985" y="1700808"/>
              <a:ext cx="1547898" cy="789696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63" name="Straight Connector 662"/>
            <p:cNvCxnSpPr/>
            <p:nvPr/>
          </p:nvCxnSpPr>
          <p:spPr>
            <a:xfrm flipV="1">
              <a:off x="2734676" y="4871052"/>
              <a:ext cx="3860099" cy="700518"/>
            </a:xfrm>
            <a:prstGeom prst="line">
              <a:avLst/>
            </a:prstGeom>
            <a:noFill/>
            <a:ln w="22225" cap="rnd">
              <a:solidFill>
                <a:srgbClr val="0070C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4" name="Straight Connector 663"/>
            <p:cNvCxnSpPr/>
            <p:nvPr/>
          </p:nvCxnSpPr>
          <p:spPr>
            <a:xfrm>
              <a:off x="2734676" y="4871052"/>
              <a:ext cx="2635963" cy="1533447"/>
            </a:xfrm>
            <a:prstGeom prst="line">
              <a:avLst/>
            </a:prstGeom>
            <a:noFill/>
            <a:ln w="22225" cap="rnd">
              <a:solidFill>
                <a:srgbClr val="0070C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" name="Straight Connector 664"/>
            <p:cNvCxnSpPr/>
            <p:nvPr/>
          </p:nvCxnSpPr>
          <p:spPr>
            <a:xfrm flipV="1">
              <a:off x="2734676" y="3380658"/>
              <a:ext cx="2635963" cy="1490394"/>
            </a:xfrm>
            <a:prstGeom prst="line">
              <a:avLst/>
            </a:prstGeom>
            <a:noFill/>
            <a:ln w="22225" cap="rnd">
              <a:solidFill>
                <a:srgbClr val="0070C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666" name="Picture 6" descr="http://www.iwnetworks.com/estore/media/catalog/product/cache/1/image/9df78eab33525d08d6e5fb8d27136e95/p/r/printed-3290-3295.pn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4806" y="3168628"/>
              <a:ext cx="1469534" cy="47639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7" name="Picture 6" descr="http://www.iwnetworks.com/estore/media/catalog/product/cache/1/image/9df78eab33525d08d6e5fb8d27136e95/p/r/printed-3290-3295.pn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698" y="6120956"/>
              <a:ext cx="1469534" cy="47639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8" name="Picture 6" descr="http://www.iwnetworks.com/estore/media/catalog/product/cache/1/image/9df78eab33525d08d6e5fb8d27136e95/p/r/printed-3290-3295.pn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4834" y="4653136"/>
              <a:ext cx="1469534" cy="47639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9" name="Picture 8" descr="SuperServer Server Supermicro SYS-6016T-T-ELK 6016T-T Supermicro Servers"/>
            <p:cNvPicPr>
              <a:picLocks noChangeAspect="1" noChangeArrowheads="1"/>
            </p:cNvPicPr>
            <p:nvPr/>
          </p:nvPicPr>
          <p:blipFill rotWithShape="1">
            <a:blip r:embed="rId2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453" t="36164" r="6998" b="35556"/>
            <a:stretch/>
          </p:blipFill>
          <p:spPr bwMode="auto">
            <a:xfrm>
              <a:off x="281354" y="3052951"/>
              <a:ext cx="2530310" cy="80809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0" name="Picture 8" descr="SuperServer Server Supermicro SYS-6016T-T-ELK 6016T-T Supermicro Servers"/>
            <p:cNvPicPr>
              <a:picLocks noChangeAspect="1" noChangeArrowheads="1"/>
            </p:cNvPicPr>
            <p:nvPr/>
          </p:nvPicPr>
          <p:blipFill rotWithShape="1">
            <a:blip r:embed="rId2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453" t="36164" r="6998" b="35556"/>
            <a:stretch/>
          </p:blipFill>
          <p:spPr bwMode="auto">
            <a:xfrm>
              <a:off x="313498" y="3717032"/>
              <a:ext cx="2530310" cy="80809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1" name="Picture 8" descr="SuperServer Server Supermicro SYS-6016T-T-ELK 6016T-T Supermicro Servers"/>
            <p:cNvPicPr>
              <a:picLocks noChangeAspect="1" noChangeArrowheads="1"/>
            </p:cNvPicPr>
            <p:nvPr/>
          </p:nvPicPr>
          <p:blipFill rotWithShape="1">
            <a:blip r:embed="rId2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453" t="36164" r="6998" b="35556"/>
            <a:stretch/>
          </p:blipFill>
          <p:spPr bwMode="auto">
            <a:xfrm>
              <a:off x="313498" y="4437112"/>
              <a:ext cx="2530310" cy="80809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2" name="Picture 8" descr="SuperServer Server Supermicro SYS-6016T-T-ELK 6016T-T Supermicro Servers"/>
            <p:cNvPicPr>
              <a:picLocks noChangeAspect="1" noChangeArrowheads="1"/>
            </p:cNvPicPr>
            <p:nvPr/>
          </p:nvPicPr>
          <p:blipFill rotWithShape="1">
            <a:blip r:embed="rId2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453" t="36164" r="6998" b="35556"/>
            <a:stretch/>
          </p:blipFill>
          <p:spPr bwMode="auto">
            <a:xfrm>
              <a:off x="323528" y="5141183"/>
              <a:ext cx="2530310" cy="80809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3" name="Picture 8" descr="SuperServer Server Supermicro SYS-6016T-T-ELK 6016T-T Supermicro Servers"/>
            <p:cNvPicPr>
              <a:picLocks noChangeAspect="1" noChangeArrowheads="1"/>
            </p:cNvPicPr>
            <p:nvPr/>
          </p:nvPicPr>
          <p:blipFill rotWithShape="1">
            <a:blip r:embed="rId2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453" t="36164" r="6998" b="35556"/>
            <a:stretch/>
          </p:blipFill>
          <p:spPr bwMode="auto">
            <a:xfrm>
              <a:off x="323528" y="5861263"/>
              <a:ext cx="2530310" cy="80809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4" name="Picture 10" descr="http://www.winpy.cl/files/w3399_wrt54gl_router.jpg"/>
            <p:cNvPicPr>
              <a:picLocks noChangeAspect="1" noChangeArrowheads="1"/>
            </p:cNvPicPr>
            <p:nvPr/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1743332"/>
              <a:ext cx="756084" cy="7560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5" name="Picture 10" descr="http://www.winpy.cl/files/w3399_wrt54gl_router.jpg"/>
            <p:cNvPicPr>
              <a:picLocks noChangeAspect="1" noChangeArrowheads="1"/>
            </p:cNvPicPr>
            <p:nvPr/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2816932"/>
              <a:ext cx="756084" cy="7560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6" name="Picture 10" descr="http://www.winpy.cl/files/w3399_wrt54gl_router.jpg"/>
            <p:cNvPicPr>
              <a:picLocks noChangeAspect="1" noChangeArrowheads="1"/>
            </p:cNvPicPr>
            <p:nvPr/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1" y="4092311"/>
              <a:ext cx="756084" cy="7560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7" name="Picture 10" descr="http://www.winpy.cl/files/w3399_wrt54gl_router.jpg"/>
            <p:cNvPicPr>
              <a:picLocks noChangeAspect="1" noChangeArrowheads="1"/>
            </p:cNvPicPr>
            <p:nvPr/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1" y="5842633"/>
              <a:ext cx="756084" cy="7560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8" name="Rectangle 677"/>
            <p:cNvSpPr/>
            <p:nvPr/>
          </p:nvSpPr>
          <p:spPr>
            <a:xfrm>
              <a:off x="7929586" y="1714488"/>
              <a:ext cx="1214414" cy="5143512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79" name="Straight Connector 678"/>
            <p:cNvCxnSpPr/>
            <p:nvPr/>
          </p:nvCxnSpPr>
          <p:spPr>
            <a:xfrm rot="5400000" flipH="1" flipV="1">
              <a:off x="6180771" y="1413927"/>
              <a:ext cx="1448254" cy="2049376"/>
            </a:xfrm>
            <a:prstGeom prst="line">
              <a:avLst/>
            </a:prstGeom>
            <a:noFill/>
            <a:ln w="50800" cap="rnd">
              <a:solidFill>
                <a:srgbClr val="92D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0" name="TextBox 679"/>
            <p:cNvSpPr txBox="1"/>
            <p:nvPr/>
          </p:nvSpPr>
          <p:spPr>
            <a:xfrm rot="19364386">
              <a:off x="6354206" y="2075227"/>
              <a:ext cx="1132225" cy="369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100MbE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81" name="CaixaDeTexto 51"/>
          <p:cNvSpPr txBox="1"/>
          <p:nvPr/>
        </p:nvSpPr>
        <p:spPr>
          <a:xfrm>
            <a:off x="13216731" y="39979600"/>
            <a:ext cx="40324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8662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UTH </a:t>
            </a:r>
            <a:r>
              <a:rPr lang="pt-BR" sz="4400" b="1" dirty="0" smtClean="0">
                <a:solidFill>
                  <a:srgbClr val="A6A6A6"/>
                </a:solidFill>
                <a:latin typeface="Arial" pitchFamily="34" charset="0"/>
              </a:rPr>
              <a:t>(</a:t>
            </a:r>
            <a:r>
              <a:rPr lang="pt-BR" sz="4400" b="1" dirty="0" err="1" smtClean="0">
                <a:solidFill>
                  <a:srgbClr val="A6A6A6"/>
                </a:solidFill>
                <a:latin typeface="Arial" pitchFamily="34" charset="0"/>
              </a:rPr>
              <a:t>Greece</a:t>
            </a:r>
            <a:r>
              <a:rPr lang="pt-BR" sz="4400" b="1" dirty="0" smtClean="0">
                <a:solidFill>
                  <a:srgbClr val="A6A6A6"/>
                </a:solidFill>
                <a:latin typeface="Arial" pitchFamily="34" charset="0"/>
              </a:rPr>
              <a:t>)</a:t>
            </a:r>
            <a:endParaRPr lang="pt-BR" sz="4400" b="1" dirty="0">
              <a:solidFill>
                <a:srgbClr val="A6A6A6"/>
              </a:solidFill>
              <a:latin typeface="Arial" pitchFamily="34" charset="0"/>
            </a:endParaRPr>
          </a:p>
        </p:txBody>
      </p:sp>
      <p:sp>
        <p:nvSpPr>
          <p:cNvPr id="682" name="CaixaDeTexto 51"/>
          <p:cNvSpPr txBox="1"/>
          <p:nvPr/>
        </p:nvSpPr>
        <p:spPr>
          <a:xfrm>
            <a:off x="23258635" y="40059519"/>
            <a:ext cx="42484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8662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U. Bristol </a:t>
            </a:r>
            <a:r>
              <a:rPr lang="pt-BR" sz="4400" b="1" dirty="0" smtClean="0">
                <a:solidFill>
                  <a:srgbClr val="A6A6A6"/>
                </a:solidFill>
                <a:latin typeface="Arial" pitchFamily="34" charset="0"/>
              </a:rPr>
              <a:t>(UK)</a:t>
            </a:r>
            <a:endParaRPr lang="pt-BR" sz="4400" b="1" dirty="0">
              <a:solidFill>
                <a:srgbClr val="A6A6A6"/>
              </a:solidFill>
              <a:latin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20331" y="24123104"/>
            <a:ext cx="9217023" cy="7200800"/>
            <a:chOff x="2520331" y="24123104"/>
            <a:chExt cx="9217023" cy="7200800"/>
          </a:xfrm>
        </p:grpSpPr>
        <p:grpSp>
          <p:nvGrpSpPr>
            <p:cNvPr id="522" name="Group 521"/>
            <p:cNvGrpSpPr/>
            <p:nvPr/>
          </p:nvGrpSpPr>
          <p:grpSpPr>
            <a:xfrm>
              <a:off x="2520331" y="24123104"/>
              <a:ext cx="9217023" cy="7200800"/>
              <a:chOff x="611560" y="332656"/>
              <a:chExt cx="8016226" cy="6289563"/>
            </a:xfrm>
          </p:grpSpPr>
          <p:sp>
            <p:nvSpPr>
              <p:cNvPr id="523" name="Oval 522"/>
              <p:cNvSpPr/>
              <p:nvPr/>
            </p:nvSpPr>
            <p:spPr>
              <a:xfrm>
                <a:off x="2915816" y="332656"/>
                <a:ext cx="2448272" cy="273630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26" name="Picture 525"/>
              <p:cNvPicPr>
                <a:picLocks noChangeAspect="1"/>
              </p:cNvPicPr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4328219" y="5068211"/>
                <a:ext cx="1323901" cy="634778"/>
              </a:xfrm>
              <a:prstGeom prst="rect">
                <a:avLst/>
              </a:prstGeom>
            </p:spPr>
          </p:pic>
          <p:pic>
            <p:nvPicPr>
              <p:cNvPr id="527" name="Picture 526"/>
              <p:cNvPicPr>
                <a:picLocks noChangeAspect="1"/>
              </p:cNvPicPr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3104083" y="4982909"/>
                <a:ext cx="1323901" cy="634778"/>
              </a:xfrm>
              <a:prstGeom prst="rect">
                <a:avLst/>
              </a:prstGeom>
            </p:spPr>
          </p:pic>
          <p:pic>
            <p:nvPicPr>
              <p:cNvPr id="528" name="Picture 527" descr="DM4001_p.jpg"/>
              <p:cNvPicPr/>
              <p:nvPr/>
            </p:nvPicPr>
            <p:blipFill>
              <a:blip r:embed="rId3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4" y="3470741"/>
                <a:ext cx="1728192" cy="648073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529" name="Picture 528"/>
              <p:cNvPicPr>
                <a:picLocks noChangeAspect="1"/>
              </p:cNvPicPr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3203848" y="3151563"/>
                <a:ext cx="1501714" cy="1213541"/>
              </a:xfrm>
              <a:prstGeom prst="rect">
                <a:avLst/>
              </a:prstGeom>
            </p:spPr>
          </p:pic>
          <p:pic>
            <p:nvPicPr>
              <p:cNvPr id="530" name="Picture 529"/>
              <p:cNvPicPr>
                <a:picLocks noChangeAspect="1"/>
              </p:cNvPicPr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1187624" y="3398733"/>
                <a:ext cx="1687083" cy="538065"/>
              </a:xfrm>
              <a:prstGeom prst="rect">
                <a:avLst/>
              </a:prstGeom>
            </p:spPr>
          </p:pic>
          <p:pic>
            <p:nvPicPr>
              <p:cNvPr id="531" name="Picture 530"/>
              <p:cNvPicPr>
                <a:picLocks noChangeAspect="1"/>
              </p:cNvPicPr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1879947" y="4910901"/>
                <a:ext cx="1323901" cy="634778"/>
              </a:xfrm>
              <a:prstGeom prst="rect">
                <a:avLst/>
              </a:prstGeom>
            </p:spPr>
          </p:pic>
          <p:cxnSp>
            <p:nvCxnSpPr>
              <p:cNvPr id="532" name="Conector de seta reta 138"/>
              <p:cNvCxnSpPr/>
              <p:nvPr/>
            </p:nvCxnSpPr>
            <p:spPr>
              <a:xfrm flipV="1">
                <a:off x="5220072" y="4077072"/>
                <a:ext cx="432048" cy="104985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8000"/>
                </a:solidFill>
                <a:prstDash val="solid"/>
                <a:headEnd type="none"/>
                <a:tailEnd type="none"/>
              </a:ln>
              <a:effectLst/>
            </p:spPr>
          </p:cxnSp>
          <p:cxnSp>
            <p:nvCxnSpPr>
              <p:cNvPr id="533" name="Conector de seta reta 138"/>
              <p:cNvCxnSpPr/>
              <p:nvPr/>
            </p:nvCxnSpPr>
            <p:spPr>
              <a:xfrm flipV="1">
                <a:off x="4067944" y="4077072"/>
                <a:ext cx="1512168" cy="97784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8000"/>
                </a:solidFill>
                <a:prstDash val="solid"/>
                <a:headEnd type="none"/>
                <a:tailEnd type="none"/>
              </a:ln>
              <a:effectLst/>
            </p:spPr>
          </p:cxnSp>
          <p:cxnSp>
            <p:nvCxnSpPr>
              <p:cNvPr id="534" name="Conector de seta reta 138"/>
              <p:cNvCxnSpPr/>
              <p:nvPr/>
            </p:nvCxnSpPr>
            <p:spPr>
              <a:xfrm flipV="1">
                <a:off x="2915816" y="4046807"/>
                <a:ext cx="2520280" cy="93610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8000"/>
                </a:solidFill>
                <a:prstDash val="solid"/>
                <a:headEnd type="none"/>
                <a:tailEnd type="none"/>
              </a:ln>
              <a:effectLst/>
            </p:spPr>
          </p:cxnSp>
          <p:cxnSp>
            <p:nvCxnSpPr>
              <p:cNvPr id="535" name="Conector de seta reta 138"/>
              <p:cNvCxnSpPr/>
              <p:nvPr/>
            </p:nvCxnSpPr>
            <p:spPr>
              <a:xfrm>
                <a:off x="1979712" y="3830781"/>
                <a:ext cx="648072" cy="108012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9B60A"/>
                </a:solidFill>
                <a:prstDash val="solid"/>
                <a:headEnd type="none"/>
                <a:tailEnd type="none"/>
              </a:ln>
              <a:effectLst/>
            </p:spPr>
          </p:cxnSp>
          <p:cxnSp>
            <p:nvCxnSpPr>
              <p:cNvPr id="536" name="Conector de seta reta 138"/>
              <p:cNvCxnSpPr>
                <a:endCxn id="527" idx="0"/>
              </p:cNvCxnSpPr>
              <p:nvPr/>
            </p:nvCxnSpPr>
            <p:spPr>
              <a:xfrm>
                <a:off x="2051720" y="3830781"/>
                <a:ext cx="1714314" cy="115212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9B60A"/>
                </a:solidFill>
                <a:prstDash val="solid"/>
                <a:headEnd type="none"/>
                <a:tailEnd type="none"/>
              </a:ln>
              <a:effectLst/>
            </p:spPr>
          </p:cxnSp>
          <p:cxnSp>
            <p:nvCxnSpPr>
              <p:cNvPr id="537" name="Conector de seta reta 138"/>
              <p:cNvCxnSpPr>
                <a:endCxn id="526" idx="0"/>
              </p:cNvCxnSpPr>
              <p:nvPr/>
            </p:nvCxnSpPr>
            <p:spPr>
              <a:xfrm>
                <a:off x="2195736" y="3830781"/>
                <a:ext cx="2794434" cy="123743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9B60A"/>
                </a:solidFill>
                <a:prstDash val="solid"/>
                <a:headEnd type="none"/>
                <a:tailEnd type="none"/>
              </a:ln>
              <a:effectLst/>
            </p:spPr>
          </p:cxnSp>
          <p:sp>
            <p:nvSpPr>
              <p:cNvPr id="538" name="Block Arc 537"/>
              <p:cNvSpPr/>
              <p:nvPr/>
            </p:nvSpPr>
            <p:spPr>
              <a:xfrm rot="14068381">
                <a:off x="2760894" y="5085267"/>
                <a:ext cx="792088" cy="720080"/>
              </a:xfrm>
              <a:prstGeom prst="blockArc">
                <a:avLst>
                  <a:gd name="adj1" fmla="val 8416872"/>
                  <a:gd name="adj2" fmla="val 17781235"/>
                  <a:gd name="adj3" fmla="val 5515"/>
                </a:avLst>
              </a:prstGeom>
              <a:solidFill>
                <a:srgbClr val="C9B60A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9" name="Block Arc 538"/>
              <p:cNvSpPr/>
              <p:nvPr/>
            </p:nvSpPr>
            <p:spPr>
              <a:xfrm rot="13855262">
                <a:off x="3924779" y="5194009"/>
                <a:ext cx="792088" cy="720080"/>
              </a:xfrm>
              <a:prstGeom prst="blockArc">
                <a:avLst>
                  <a:gd name="adj1" fmla="val 8416872"/>
                  <a:gd name="adj2" fmla="val 18180929"/>
                  <a:gd name="adj3" fmla="val 4549"/>
                </a:avLst>
              </a:prstGeom>
              <a:solidFill>
                <a:srgbClr val="C9B60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40" name="Conector de seta reta 138"/>
              <p:cNvCxnSpPr/>
              <p:nvPr/>
            </p:nvCxnSpPr>
            <p:spPr>
              <a:xfrm>
                <a:off x="3563888" y="3902789"/>
                <a:ext cx="360040" cy="115212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9B60A"/>
                </a:solidFill>
                <a:prstDash val="solid"/>
                <a:headEnd type="none"/>
                <a:tailEnd type="none"/>
              </a:ln>
              <a:effectLst/>
            </p:spPr>
          </p:cxnSp>
          <p:cxnSp>
            <p:nvCxnSpPr>
              <p:cNvPr id="541" name="Conector de seta reta 138"/>
              <p:cNvCxnSpPr/>
              <p:nvPr/>
            </p:nvCxnSpPr>
            <p:spPr>
              <a:xfrm>
                <a:off x="3707904" y="3902789"/>
                <a:ext cx="1440160" cy="122413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9B60A"/>
                </a:solidFill>
                <a:prstDash val="solid"/>
                <a:headEnd type="none"/>
                <a:tailEnd type="none"/>
              </a:ln>
              <a:effectLst/>
            </p:spPr>
          </p:cxnSp>
          <p:cxnSp>
            <p:nvCxnSpPr>
              <p:cNvPr id="542" name="Conector de seta reta 138"/>
              <p:cNvCxnSpPr/>
              <p:nvPr/>
            </p:nvCxnSpPr>
            <p:spPr>
              <a:xfrm flipH="1">
                <a:off x="2699792" y="3902789"/>
                <a:ext cx="720080" cy="108012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9B60A"/>
                </a:solidFill>
                <a:prstDash val="solid"/>
                <a:headEnd type="none"/>
                <a:tailEnd type="none"/>
              </a:ln>
              <a:effectLst/>
            </p:spPr>
          </p:cxnSp>
          <p:cxnSp>
            <p:nvCxnSpPr>
              <p:cNvPr id="543" name="Conector de seta reta 138"/>
              <p:cNvCxnSpPr/>
              <p:nvPr/>
            </p:nvCxnSpPr>
            <p:spPr>
              <a:xfrm>
                <a:off x="4644008" y="3645024"/>
                <a:ext cx="576064" cy="14401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8000"/>
                </a:solidFill>
                <a:prstDash val="solid"/>
                <a:headEnd type="none"/>
                <a:tailEnd type="none"/>
              </a:ln>
              <a:effectLst/>
            </p:spPr>
          </p:cxnSp>
          <p:pic>
            <p:nvPicPr>
              <p:cNvPr id="544" name="Picture 543" descr="Icarus_Brazil_Clean.png"/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7904" y="692696"/>
                <a:ext cx="792088" cy="553432"/>
              </a:xfrm>
              <a:prstGeom prst="rect">
                <a:avLst/>
              </a:prstGeom>
            </p:spPr>
          </p:pic>
          <p:sp>
            <p:nvSpPr>
              <p:cNvPr id="545" name="Arc 544"/>
              <p:cNvSpPr/>
              <p:nvPr/>
            </p:nvSpPr>
            <p:spPr>
              <a:xfrm rot="835513" flipH="1">
                <a:off x="2596250" y="3204318"/>
                <a:ext cx="3188589" cy="1519519"/>
              </a:xfrm>
              <a:prstGeom prst="arc">
                <a:avLst>
                  <a:gd name="adj1" fmla="val 12502730"/>
                  <a:gd name="adj2" fmla="val 0"/>
                </a:avLst>
              </a:prstGeom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6" name="Conector de seta reta 138"/>
              <p:cNvCxnSpPr/>
              <p:nvPr/>
            </p:nvCxnSpPr>
            <p:spPr>
              <a:xfrm>
                <a:off x="4499992" y="2564904"/>
                <a:ext cx="1152128" cy="108012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8000"/>
                </a:solidFill>
                <a:prstDash val="solid"/>
                <a:headEnd type="none"/>
                <a:tailEnd type="none"/>
              </a:ln>
              <a:effectLst/>
            </p:spPr>
          </p:cxnSp>
          <p:pic>
            <p:nvPicPr>
              <p:cNvPr id="547" name="Picture 546" descr="osa_hub.png"/>
              <p:cNvPicPr>
                <a:picLocks noChangeAspect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6056" y="3326725"/>
                <a:ext cx="1080120" cy="931040"/>
              </a:xfrm>
              <a:prstGeom prst="rect">
                <a:avLst/>
              </a:prstGeom>
            </p:spPr>
          </p:pic>
          <p:cxnSp>
            <p:nvCxnSpPr>
              <p:cNvPr id="548" name="Conector de seta reta 138"/>
              <p:cNvCxnSpPr/>
              <p:nvPr/>
            </p:nvCxnSpPr>
            <p:spPr>
              <a:xfrm>
                <a:off x="4499992" y="1988840"/>
                <a:ext cx="1224136" cy="165618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8000"/>
                </a:solidFill>
                <a:prstDash val="solid"/>
                <a:headEnd type="none"/>
                <a:tailEnd type="none"/>
              </a:ln>
              <a:effectLst/>
            </p:spPr>
          </p:cxnSp>
          <p:cxnSp>
            <p:nvCxnSpPr>
              <p:cNvPr id="549" name="Conector de seta reta 138"/>
              <p:cNvCxnSpPr/>
              <p:nvPr/>
            </p:nvCxnSpPr>
            <p:spPr>
              <a:xfrm>
                <a:off x="4427984" y="1340768"/>
                <a:ext cx="1440160" cy="230425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8000"/>
                </a:solidFill>
                <a:prstDash val="solid"/>
                <a:headEnd type="none"/>
                <a:tailEnd type="none"/>
              </a:ln>
              <a:effectLst/>
            </p:spPr>
          </p:cxnSp>
          <p:cxnSp>
            <p:nvCxnSpPr>
              <p:cNvPr id="550" name="Conector de seta reta 138"/>
              <p:cNvCxnSpPr/>
              <p:nvPr/>
            </p:nvCxnSpPr>
            <p:spPr>
              <a:xfrm flipH="1">
                <a:off x="2123728" y="2636912"/>
                <a:ext cx="1728192" cy="86409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9B60A"/>
                </a:solidFill>
                <a:prstDash val="solid"/>
                <a:headEnd type="none"/>
                <a:tailEnd type="none"/>
              </a:ln>
              <a:effectLst/>
            </p:spPr>
          </p:cxnSp>
          <p:cxnSp>
            <p:nvCxnSpPr>
              <p:cNvPr id="551" name="Conector de seta reta 138"/>
              <p:cNvCxnSpPr/>
              <p:nvPr/>
            </p:nvCxnSpPr>
            <p:spPr>
              <a:xfrm flipH="1">
                <a:off x="1979712" y="1988840"/>
                <a:ext cx="1872208" cy="151216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9B60A"/>
                </a:solidFill>
                <a:prstDash val="solid"/>
                <a:headEnd type="none"/>
                <a:tailEnd type="none"/>
              </a:ln>
              <a:effectLst/>
            </p:spPr>
          </p:cxnSp>
          <p:cxnSp>
            <p:nvCxnSpPr>
              <p:cNvPr id="552" name="Conector de seta reta 138"/>
              <p:cNvCxnSpPr/>
              <p:nvPr/>
            </p:nvCxnSpPr>
            <p:spPr>
              <a:xfrm flipH="1">
                <a:off x="1835696" y="1340768"/>
                <a:ext cx="1944216" cy="216024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9B60A"/>
                </a:solidFill>
                <a:prstDash val="solid"/>
                <a:headEnd type="none"/>
                <a:tailEnd type="none"/>
              </a:ln>
              <a:effectLst/>
            </p:spPr>
          </p:cxnSp>
          <p:sp>
            <p:nvSpPr>
              <p:cNvPr id="553" name="CaixaDeTexto 171"/>
              <p:cNvSpPr txBox="1"/>
              <p:nvPr/>
            </p:nvSpPr>
            <p:spPr>
              <a:xfrm rot="19092139">
                <a:off x="1270727" y="5151870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0" dirty="0" err="1"/>
                  <a:t>NetFPGA</a:t>
                </a:r>
                <a:r>
                  <a:rPr lang="en-US" sz="1200" b="1" kern="0" dirty="0"/>
                  <a:t> </a:t>
                </a:r>
                <a:r>
                  <a:rPr lang="en-US" sz="1200" b="1" kern="0" dirty="0" smtClean="0"/>
                  <a:t>#1</a:t>
                </a:r>
                <a:endParaRPr lang="en-US" sz="1200" b="1" kern="0" dirty="0"/>
              </a:p>
            </p:txBody>
          </p:sp>
          <p:sp>
            <p:nvSpPr>
              <p:cNvPr id="554" name="CaixaDeTexto 171"/>
              <p:cNvSpPr txBox="1"/>
              <p:nvPr/>
            </p:nvSpPr>
            <p:spPr>
              <a:xfrm rot="19092139">
                <a:off x="4997113" y="5686044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0" dirty="0" err="1"/>
                  <a:t>NetFPGA</a:t>
                </a:r>
                <a:r>
                  <a:rPr lang="en-US" sz="1200" b="1" kern="0" dirty="0"/>
                  <a:t> </a:t>
                </a:r>
                <a:r>
                  <a:rPr lang="en-US" sz="1200" b="1" kern="0" dirty="0" smtClean="0"/>
                  <a:t>#3</a:t>
                </a:r>
                <a:endParaRPr lang="en-US" sz="1200" b="1" kern="0" dirty="0"/>
              </a:p>
            </p:txBody>
          </p:sp>
          <p:sp>
            <p:nvSpPr>
              <p:cNvPr id="555" name="CaixaDeTexto 171"/>
              <p:cNvSpPr txBox="1"/>
              <p:nvPr/>
            </p:nvSpPr>
            <p:spPr>
              <a:xfrm rot="19092139">
                <a:off x="3102741" y="5727934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0" dirty="0" err="1"/>
                  <a:t>NetFPGA</a:t>
                </a:r>
                <a:r>
                  <a:rPr lang="en-US" sz="1200" b="1" kern="0" dirty="0"/>
                  <a:t> </a:t>
                </a:r>
                <a:r>
                  <a:rPr lang="en-US" sz="1200" b="1" kern="0" dirty="0" smtClean="0"/>
                  <a:t>#2</a:t>
                </a:r>
                <a:endParaRPr lang="en-US" sz="1200" b="1" kern="0" dirty="0"/>
              </a:p>
            </p:txBody>
          </p:sp>
          <p:sp>
            <p:nvSpPr>
              <p:cNvPr id="556" name="CaixaDeTexto 171"/>
              <p:cNvSpPr txBox="1"/>
              <p:nvPr/>
            </p:nvSpPr>
            <p:spPr>
              <a:xfrm>
                <a:off x="611560" y="3789040"/>
                <a:ext cx="14558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0" dirty="0" smtClean="0">
                    <a:solidFill>
                      <a:srgbClr val="000000"/>
                    </a:solidFill>
                  </a:rPr>
                  <a:t>Pica8 Pronto Switch</a:t>
                </a:r>
              </a:p>
            </p:txBody>
          </p:sp>
          <p:sp>
            <p:nvSpPr>
              <p:cNvPr id="557" name="CaixaDeTexto 171"/>
              <p:cNvSpPr txBox="1"/>
              <p:nvPr/>
            </p:nvSpPr>
            <p:spPr>
              <a:xfrm>
                <a:off x="3232205" y="3177631"/>
                <a:ext cx="9797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0" dirty="0" smtClean="0">
                    <a:solidFill>
                      <a:srgbClr val="000000"/>
                    </a:solidFill>
                  </a:rPr>
                  <a:t>IBM server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0" dirty="0" smtClean="0">
                    <a:solidFill>
                      <a:srgbClr val="000000"/>
                    </a:solidFill>
                  </a:rPr>
                  <a:t>(VMs, LDAP)</a:t>
                </a:r>
                <a:endParaRPr lang="en-US" sz="1200" b="1" kern="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558" name="Picture 557" descr="Icarus_Brazil_Clean.png"/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9912" y="1556792"/>
                <a:ext cx="792088" cy="553432"/>
              </a:xfrm>
              <a:prstGeom prst="rect">
                <a:avLst/>
              </a:prstGeom>
            </p:spPr>
          </p:pic>
          <p:pic>
            <p:nvPicPr>
              <p:cNvPr id="559" name="Picture 558" descr="Icarus_Brazil_Clean.png"/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9912" y="2204864"/>
                <a:ext cx="792088" cy="553432"/>
              </a:xfrm>
              <a:prstGeom prst="rect">
                <a:avLst/>
              </a:prstGeom>
            </p:spPr>
          </p:pic>
          <p:sp>
            <p:nvSpPr>
              <p:cNvPr id="560" name="CaixaDeTexto 171"/>
              <p:cNvSpPr txBox="1"/>
              <p:nvPr/>
            </p:nvSpPr>
            <p:spPr>
              <a:xfrm>
                <a:off x="6732240" y="4005064"/>
                <a:ext cx="1895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0" dirty="0" err="1">
                    <a:solidFill>
                      <a:srgbClr val="000000"/>
                    </a:solidFill>
                  </a:rPr>
                  <a:t>Datacom</a:t>
                </a:r>
                <a:r>
                  <a:rPr lang="en-US" sz="1200" b="1" kern="0" dirty="0">
                    <a:solidFill>
                      <a:srgbClr val="000000"/>
                    </a:solidFill>
                  </a:rPr>
                  <a:t> </a:t>
                </a:r>
                <a:r>
                  <a:rPr lang="en-US" sz="1200" b="1" kern="0" dirty="0" err="1" smtClean="0">
                    <a:solidFill>
                      <a:srgbClr val="000000"/>
                    </a:solidFill>
                  </a:rPr>
                  <a:t>OpenFlow</a:t>
                </a:r>
                <a:r>
                  <a:rPr lang="en-US" sz="1200" b="1" kern="0" dirty="0" smtClean="0">
                    <a:solidFill>
                      <a:srgbClr val="000000"/>
                    </a:solidFill>
                  </a:rPr>
                  <a:t> switch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0" dirty="0" smtClean="0">
                    <a:solidFill>
                      <a:srgbClr val="000000"/>
                    </a:solidFill>
                  </a:rPr>
                  <a:t>(</a:t>
                </a:r>
                <a:r>
                  <a:rPr lang="en-US" sz="1200" b="1" kern="0" dirty="0" err="1" smtClean="0">
                    <a:solidFill>
                      <a:srgbClr val="000000"/>
                    </a:solidFill>
                  </a:rPr>
                  <a:t>FIBREnet</a:t>
                </a:r>
                <a:r>
                  <a:rPr lang="en-US" sz="1200" b="1" kern="0" dirty="0" smtClean="0">
                    <a:solidFill>
                      <a:srgbClr val="000000"/>
                    </a:solidFill>
                  </a:rPr>
                  <a:t>  border router) </a:t>
                </a:r>
              </a:p>
            </p:txBody>
          </p:sp>
          <p:cxnSp>
            <p:nvCxnSpPr>
              <p:cNvPr id="561" name="Conector de seta reta 138"/>
              <p:cNvCxnSpPr/>
              <p:nvPr/>
            </p:nvCxnSpPr>
            <p:spPr>
              <a:xfrm flipH="1" flipV="1">
                <a:off x="7308304" y="3212976"/>
                <a:ext cx="8384" cy="44617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dash"/>
                <a:headEnd type="none"/>
                <a:tailEnd type="none"/>
              </a:ln>
              <a:effectLst/>
            </p:spPr>
          </p:cxnSp>
          <p:sp>
            <p:nvSpPr>
              <p:cNvPr id="562" name="CaixaDeTexto 171"/>
              <p:cNvSpPr txBox="1"/>
              <p:nvPr/>
            </p:nvSpPr>
            <p:spPr>
              <a:xfrm>
                <a:off x="3923928" y="1268760"/>
                <a:ext cx="4097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="1" kern="0" dirty="0" smtClean="0">
                    <a:solidFill>
                      <a:srgbClr val="000000"/>
                    </a:solidFill>
                  </a:rPr>
                  <a:t>. . . </a:t>
                </a:r>
                <a:endParaRPr lang="en-US" sz="1400" b="1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3" name="CaixaDeTexto 171"/>
              <p:cNvSpPr txBox="1"/>
              <p:nvPr/>
            </p:nvSpPr>
            <p:spPr>
              <a:xfrm>
                <a:off x="3601709" y="2708920"/>
                <a:ext cx="11143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0" dirty="0" smtClean="0"/>
                  <a:t>Icarus node #1</a:t>
                </a:r>
                <a:endParaRPr lang="en-US" sz="1200" b="1" kern="0" dirty="0"/>
              </a:p>
            </p:txBody>
          </p:sp>
          <p:sp>
            <p:nvSpPr>
              <p:cNvPr id="564" name="CaixaDeTexto 171"/>
              <p:cNvSpPr txBox="1"/>
              <p:nvPr/>
            </p:nvSpPr>
            <p:spPr>
              <a:xfrm>
                <a:off x="3563888" y="404664"/>
                <a:ext cx="11143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0" dirty="0" smtClean="0"/>
                  <a:t>Icarus node #8</a:t>
                </a:r>
                <a:endParaRPr lang="en-US" sz="1200" b="1" kern="0" dirty="0"/>
              </a:p>
            </p:txBody>
          </p:sp>
          <p:sp>
            <p:nvSpPr>
              <p:cNvPr id="565" name="CaixaDeTexto 171"/>
              <p:cNvSpPr txBox="1"/>
              <p:nvPr/>
            </p:nvSpPr>
            <p:spPr>
              <a:xfrm>
                <a:off x="5364088" y="1052736"/>
                <a:ext cx="13260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Wireless Network </a:t>
                </a:r>
                <a:br>
                  <a:rPr lang="en-US" sz="1200" b="1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r>
                  <a:rPr lang="en-US" sz="1200" b="1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(OMF domain)</a:t>
                </a:r>
              </a:p>
            </p:txBody>
          </p:sp>
          <p:sp>
            <p:nvSpPr>
              <p:cNvPr id="566" name="Cloud 47"/>
              <p:cNvSpPr/>
              <p:nvPr/>
            </p:nvSpPr>
            <p:spPr>
              <a:xfrm rot="339862">
                <a:off x="6565814" y="2130488"/>
                <a:ext cx="1464438" cy="1077468"/>
              </a:xfrm>
              <a:prstGeom prst="cloud">
                <a:avLst/>
              </a:prstGeom>
              <a:noFill/>
              <a:ln w="381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567" name="Picture 566"/>
              <p:cNvPicPr>
                <a:picLocks noChangeAspect="1"/>
              </p:cNvPicPr>
              <p:nvPr/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6804248" y="2348880"/>
                <a:ext cx="1008112" cy="533706"/>
              </a:xfrm>
              <a:prstGeom prst="rect">
                <a:avLst/>
              </a:prstGeom>
            </p:spPr>
          </p:pic>
          <p:sp>
            <p:nvSpPr>
              <p:cNvPr id="568" name="CaixaDeTexto 171"/>
              <p:cNvSpPr txBox="1"/>
              <p:nvPr/>
            </p:nvSpPr>
            <p:spPr>
              <a:xfrm>
                <a:off x="5652120" y="4048010"/>
                <a:ext cx="103345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0" dirty="0" smtClean="0">
                    <a:solidFill>
                      <a:srgbClr val="000000"/>
                    </a:solidFill>
                  </a:rPr>
                  <a:t>Top of Rack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0" dirty="0" smtClean="0">
                    <a:solidFill>
                      <a:srgbClr val="000000"/>
                    </a:solidFill>
                  </a:rPr>
                  <a:t>conventional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0" dirty="0" smtClean="0">
                    <a:solidFill>
                      <a:srgbClr val="000000"/>
                    </a:solidFill>
                  </a:rPr>
                  <a:t>switch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0" dirty="0" smtClean="0">
                    <a:solidFill>
                      <a:srgbClr val="000000"/>
                    </a:solidFill>
                  </a:rPr>
                  <a:t> </a:t>
                </a:r>
              </a:p>
            </p:txBody>
          </p:sp>
          <p:sp>
            <p:nvSpPr>
              <p:cNvPr id="525" name="Block Arc 524"/>
              <p:cNvSpPr/>
              <p:nvPr/>
            </p:nvSpPr>
            <p:spPr>
              <a:xfrm rot="14081996">
                <a:off x="2223841" y="3669780"/>
                <a:ext cx="3032329" cy="2872549"/>
              </a:xfrm>
              <a:prstGeom prst="blockArc">
                <a:avLst>
                  <a:gd name="adj1" fmla="val 8723380"/>
                  <a:gd name="adj2" fmla="val 17471455"/>
                  <a:gd name="adj3" fmla="val 1134"/>
                </a:avLst>
              </a:prstGeom>
              <a:solidFill>
                <a:srgbClr val="C9B60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24" name="Conector de seta reta 138"/>
              <p:cNvCxnSpPr/>
              <p:nvPr/>
            </p:nvCxnSpPr>
            <p:spPr>
              <a:xfrm flipH="1" flipV="1">
                <a:off x="6012160" y="3789040"/>
                <a:ext cx="648072" cy="573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dash"/>
                <a:headEnd type="none"/>
                <a:tailEnd type="none"/>
              </a:ln>
              <a:effectLst/>
            </p:spPr>
          </p:cxnSp>
          <p:sp>
            <p:nvSpPr>
              <p:cNvPr id="352" name="CaixaDeTexto 171"/>
              <p:cNvSpPr txBox="1"/>
              <p:nvPr/>
            </p:nvSpPr>
            <p:spPr>
              <a:xfrm>
                <a:off x="7124744" y="5552993"/>
                <a:ext cx="1108638" cy="403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0" dirty="0" smtClean="0">
                    <a:solidFill>
                      <a:srgbClr val="000000"/>
                    </a:solidFill>
                  </a:rPr>
                  <a:t>Data plane link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0" dirty="0" smtClean="0">
                    <a:solidFill>
                      <a:srgbClr val="000000"/>
                    </a:solidFill>
                  </a:rPr>
                  <a:t> </a:t>
                </a:r>
              </a:p>
            </p:txBody>
          </p:sp>
          <p:sp>
            <p:nvSpPr>
              <p:cNvPr id="353" name="CaixaDeTexto 171"/>
              <p:cNvSpPr txBox="1"/>
              <p:nvPr/>
            </p:nvSpPr>
            <p:spPr>
              <a:xfrm>
                <a:off x="7124744" y="5301411"/>
                <a:ext cx="1298244" cy="403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0" dirty="0" smtClean="0">
                    <a:solidFill>
                      <a:srgbClr val="000000"/>
                    </a:solidFill>
                  </a:rPr>
                  <a:t>Control plane link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0" dirty="0" smtClean="0">
                    <a:solidFill>
                      <a:srgbClr val="000000"/>
                    </a:solidFill>
                  </a:rPr>
                  <a:t> </a:t>
                </a:r>
              </a:p>
            </p:txBody>
          </p:sp>
          <p:sp>
            <p:nvSpPr>
              <p:cNvPr id="366" name="CaixaDeTexto 171"/>
              <p:cNvSpPr txBox="1"/>
              <p:nvPr/>
            </p:nvSpPr>
            <p:spPr>
              <a:xfrm>
                <a:off x="7124744" y="5795878"/>
                <a:ext cx="1465740" cy="241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0" dirty="0" smtClean="0">
                    <a:solidFill>
                      <a:srgbClr val="000000"/>
                    </a:solidFill>
                  </a:rPr>
                  <a:t>Data + Control plane</a:t>
                </a:r>
              </a:p>
            </p:txBody>
          </p:sp>
        </p:grpSp>
        <p:cxnSp>
          <p:nvCxnSpPr>
            <p:cNvPr id="338" name="Conector de seta reta 138"/>
            <p:cNvCxnSpPr/>
            <p:nvPr/>
          </p:nvCxnSpPr>
          <p:spPr>
            <a:xfrm flipH="1">
              <a:off x="9505109" y="30531815"/>
              <a:ext cx="504054" cy="1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dash"/>
              <a:headEnd type="none"/>
              <a:tailEnd type="none"/>
            </a:ln>
            <a:effectLst/>
          </p:spPr>
        </p:cxnSp>
        <p:cxnSp>
          <p:nvCxnSpPr>
            <p:cNvPr id="343" name="Conector de seta reta 138"/>
            <p:cNvCxnSpPr/>
            <p:nvPr/>
          </p:nvCxnSpPr>
          <p:spPr>
            <a:xfrm flipH="1">
              <a:off x="9505107" y="30243784"/>
              <a:ext cx="504054" cy="1"/>
            </a:xfrm>
            <a:prstGeom prst="straightConnector1">
              <a:avLst/>
            </a:prstGeom>
            <a:noFill/>
            <a:ln w="28575" cap="flat" cmpd="sng" algn="ctr">
              <a:solidFill>
                <a:srgbClr val="C9B60A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351" name="Conector de seta reta 138"/>
            <p:cNvCxnSpPr/>
            <p:nvPr/>
          </p:nvCxnSpPr>
          <p:spPr>
            <a:xfrm flipH="1">
              <a:off x="9505107" y="29955752"/>
              <a:ext cx="504054" cy="1"/>
            </a:xfrm>
            <a:prstGeom prst="straightConnector1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headEnd type="none"/>
              <a:tailEnd type="none"/>
            </a:ln>
            <a:effectLst/>
          </p:spPr>
        </p:cxnSp>
      </p:grpSp>
      <p:grpSp>
        <p:nvGrpSpPr>
          <p:cNvPr id="790" name="Grupo 1"/>
          <p:cNvGrpSpPr/>
          <p:nvPr/>
        </p:nvGrpSpPr>
        <p:grpSpPr>
          <a:xfrm>
            <a:off x="17483931" y="17729200"/>
            <a:ext cx="10225136" cy="6177164"/>
            <a:chOff x="262054" y="499432"/>
            <a:chExt cx="10225136" cy="6177164"/>
          </a:xfrm>
        </p:grpSpPr>
        <p:cxnSp>
          <p:nvCxnSpPr>
            <p:cNvPr id="791" name="Conector de seta reta 138"/>
            <p:cNvCxnSpPr/>
            <p:nvPr/>
          </p:nvCxnSpPr>
          <p:spPr>
            <a:xfrm flipH="1">
              <a:off x="4914580" y="4365115"/>
              <a:ext cx="1" cy="281677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headEnd type="none"/>
              <a:tailEnd type="none"/>
            </a:ln>
            <a:effectLst/>
          </p:spPr>
        </p:cxnSp>
        <p:grpSp>
          <p:nvGrpSpPr>
            <p:cNvPr id="792" name="Group 139"/>
            <p:cNvGrpSpPr/>
            <p:nvPr/>
          </p:nvGrpSpPr>
          <p:grpSpPr>
            <a:xfrm>
              <a:off x="6454754" y="5401034"/>
              <a:ext cx="2691294" cy="1275529"/>
              <a:chOff x="26929397" y="17153269"/>
              <a:chExt cx="2204095" cy="1049194"/>
            </a:xfrm>
          </p:grpSpPr>
          <p:pic>
            <p:nvPicPr>
              <p:cNvPr id="917" name="Imagem 401" descr="Wireless_access_point.png"/>
              <p:cNvPicPr>
                <a:picLocks noChangeAspect="1"/>
              </p:cNvPicPr>
              <p:nvPr/>
            </p:nvPicPr>
            <p:blipFill>
              <a:blip r:embed="rId36" cstate="print"/>
              <a:stretch>
                <a:fillRect/>
              </a:stretch>
            </p:blipFill>
            <p:spPr>
              <a:xfrm>
                <a:off x="26929397" y="17153269"/>
                <a:ext cx="265003" cy="271454"/>
              </a:xfrm>
              <a:prstGeom prst="rect">
                <a:avLst/>
              </a:prstGeom>
            </p:spPr>
          </p:pic>
          <p:sp>
            <p:nvSpPr>
              <p:cNvPr id="918" name="CaixaDeTexto 403"/>
              <p:cNvSpPr txBox="1"/>
              <p:nvPr/>
            </p:nvSpPr>
            <p:spPr>
              <a:xfrm>
                <a:off x="27147067" y="17205548"/>
                <a:ext cx="1986425" cy="248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Wireless experimental </a:t>
                </a:r>
                <a:r>
                  <a:rPr kumimoji="0" lang="pt-BR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facility</a:t>
                </a:r>
                <a:endParaRPr kumimoji="0" lang="pt-BR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9" name="Fluxograma: Processo 404"/>
              <p:cNvSpPr/>
              <p:nvPr/>
            </p:nvSpPr>
            <p:spPr>
              <a:xfrm>
                <a:off x="26980286" y="17468392"/>
                <a:ext cx="181747" cy="159680"/>
              </a:xfrm>
              <a:prstGeom prst="flowChartProcess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0" name="Fluxograma: Processo 405"/>
              <p:cNvSpPr/>
              <p:nvPr/>
            </p:nvSpPr>
            <p:spPr>
              <a:xfrm>
                <a:off x="26980286" y="17656439"/>
                <a:ext cx="181747" cy="159680"/>
              </a:xfrm>
              <a:prstGeom prst="flowChartProcess">
                <a:avLst/>
              </a:prstGeom>
              <a:solidFill>
                <a:srgbClr val="467AB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1" name="Fluxograma: Processo 406"/>
              <p:cNvSpPr/>
              <p:nvPr/>
            </p:nvSpPr>
            <p:spPr>
              <a:xfrm>
                <a:off x="26979323" y="17846956"/>
                <a:ext cx="183675" cy="151231"/>
              </a:xfrm>
              <a:prstGeom prst="flowChartProcess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2" name="CaixaDeTexto 407"/>
              <p:cNvSpPr txBox="1"/>
              <p:nvPr/>
            </p:nvSpPr>
            <p:spPr>
              <a:xfrm>
                <a:off x="27147067" y="17437889"/>
                <a:ext cx="1821562" cy="248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OFELIA </a:t>
                </a:r>
                <a:r>
                  <a:rPr kumimoji="0" lang="pt-BR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Control</a:t>
                </a:r>
                <a:r>
                  <a:rPr kumimoji="0" lang="pt-B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Framework</a:t>
                </a:r>
                <a:endParaRPr kumimoji="0" lang="pt-BR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3" name="CaixaDeTexto 408"/>
              <p:cNvSpPr txBox="1"/>
              <p:nvPr/>
            </p:nvSpPr>
            <p:spPr>
              <a:xfrm>
                <a:off x="27147067" y="17612145"/>
                <a:ext cx="458226" cy="248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OMF</a:t>
                </a:r>
                <a:endParaRPr kumimoji="0" lang="pt-BR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4" name="CaixaDeTexto 409"/>
              <p:cNvSpPr txBox="1"/>
              <p:nvPr/>
            </p:nvSpPr>
            <p:spPr>
              <a:xfrm>
                <a:off x="27147067" y="17786400"/>
                <a:ext cx="805943" cy="248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ProtoGENI</a:t>
                </a:r>
                <a:endParaRPr kumimoji="0" lang="pt-BR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5" name="Fluxograma: Processo 406"/>
              <p:cNvSpPr/>
              <p:nvPr/>
            </p:nvSpPr>
            <p:spPr>
              <a:xfrm>
                <a:off x="26979323" y="18023454"/>
                <a:ext cx="183675" cy="151231"/>
              </a:xfrm>
              <a:prstGeom prst="flowChartProcess">
                <a:avLst/>
              </a:prstGeom>
              <a:solidFill>
                <a:srgbClr val="59595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6" name="CaixaDeTexto 409"/>
              <p:cNvSpPr txBox="1"/>
              <p:nvPr/>
            </p:nvSpPr>
            <p:spPr>
              <a:xfrm>
                <a:off x="27147882" y="17974937"/>
                <a:ext cx="965510" cy="2275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WDM GMPLS</a:t>
                </a:r>
                <a:endParaRPr kumimoji="0" lang="pt-BR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793" name="Elbow Connector 792"/>
            <p:cNvCxnSpPr/>
            <p:nvPr/>
          </p:nvCxnSpPr>
          <p:spPr>
            <a:xfrm>
              <a:off x="5153806" y="2873972"/>
              <a:ext cx="2976938" cy="511015"/>
            </a:xfrm>
            <a:prstGeom prst="bentConnector3">
              <a:avLst>
                <a:gd name="adj1" fmla="val 63339"/>
              </a:avLst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4" name="Conector de seta reta 138"/>
            <p:cNvCxnSpPr/>
            <p:nvPr/>
          </p:nvCxnSpPr>
          <p:spPr>
            <a:xfrm flipV="1">
              <a:off x="9969462" y="3411654"/>
              <a:ext cx="64716" cy="453012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795" name="Conector de seta reta 138"/>
            <p:cNvCxnSpPr/>
            <p:nvPr/>
          </p:nvCxnSpPr>
          <p:spPr>
            <a:xfrm flipV="1">
              <a:off x="8351560" y="3411654"/>
              <a:ext cx="64716" cy="453012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796" name="Conector de seta reta 138"/>
            <p:cNvCxnSpPr/>
            <p:nvPr/>
          </p:nvCxnSpPr>
          <p:spPr>
            <a:xfrm flipH="1" flipV="1">
              <a:off x="8416276" y="1729037"/>
              <a:ext cx="129432" cy="453012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headEnd type="none"/>
              <a:tailEnd type="none"/>
            </a:ln>
            <a:effectLst/>
          </p:spPr>
        </p:cxnSp>
        <p:sp>
          <p:nvSpPr>
            <p:cNvPr id="797" name="Hexagon 796"/>
            <p:cNvSpPr/>
            <p:nvPr/>
          </p:nvSpPr>
          <p:spPr>
            <a:xfrm>
              <a:off x="7769116" y="3864667"/>
              <a:ext cx="1035457" cy="970741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rgbClr val="558ED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8" name="Conector de seta reta 138"/>
            <p:cNvCxnSpPr/>
            <p:nvPr/>
          </p:nvCxnSpPr>
          <p:spPr>
            <a:xfrm flipV="1">
              <a:off x="5051042" y="2246765"/>
              <a:ext cx="258864" cy="776593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799" name="Conector de seta reta 138"/>
            <p:cNvCxnSpPr/>
            <p:nvPr/>
          </p:nvCxnSpPr>
          <p:spPr>
            <a:xfrm>
              <a:off x="5051042" y="2958642"/>
              <a:ext cx="453012" cy="323580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800" name="Conector de seta reta 138"/>
            <p:cNvCxnSpPr/>
            <p:nvPr/>
          </p:nvCxnSpPr>
          <p:spPr>
            <a:xfrm flipH="1">
              <a:off x="4986326" y="3023358"/>
              <a:ext cx="64718" cy="817562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801" name="Conector de seta reta 138"/>
            <p:cNvCxnSpPr/>
            <p:nvPr/>
          </p:nvCxnSpPr>
          <p:spPr>
            <a:xfrm flipV="1">
              <a:off x="4274449" y="1858469"/>
              <a:ext cx="129432" cy="453012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802" name="Conector de seta reta 138"/>
            <p:cNvCxnSpPr/>
            <p:nvPr/>
          </p:nvCxnSpPr>
          <p:spPr>
            <a:xfrm flipH="1" flipV="1">
              <a:off x="3044844" y="1793753"/>
              <a:ext cx="129432" cy="582444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803" name="Conector de seta reta 138"/>
            <p:cNvCxnSpPr/>
            <p:nvPr/>
          </p:nvCxnSpPr>
          <p:spPr>
            <a:xfrm>
              <a:off x="1879955" y="2052617"/>
              <a:ext cx="323580" cy="388296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804" name="Conector de seta reta 138"/>
            <p:cNvCxnSpPr>
              <a:endCxn id="900" idx="1"/>
            </p:cNvCxnSpPr>
            <p:nvPr/>
          </p:nvCxnSpPr>
          <p:spPr>
            <a:xfrm>
              <a:off x="1232795" y="3023358"/>
              <a:ext cx="361359" cy="13006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805" name="Conector de seta reta 138"/>
            <p:cNvCxnSpPr>
              <a:endCxn id="909" idx="2"/>
            </p:cNvCxnSpPr>
            <p:nvPr/>
          </p:nvCxnSpPr>
          <p:spPr>
            <a:xfrm flipH="1" flipV="1">
              <a:off x="2920058" y="4072244"/>
              <a:ext cx="383652" cy="633732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806" name="Conector de seta reta 138"/>
            <p:cNvCxnSpPr/>
            <p:nvPr/>
          </p:nvCxnSpPr>
          <p:spPr>
            <a:xfrm flipV="1">
              <a:off x="2591832" y="4072244"/>
              <a:ext cx="194148" cy="504301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headEnd type="none"/>
              <a:tailEnd type="none"/>
            </a:ln>
            <a:effectLst/>
          </p:spPr>
        </p:cxnSp>
        <p:sp>
          <p:nvSpPr>
            <p:cNvPr id="807" name="Hexagon 806"/>
            <p:cNvSpPr/>
            <p:nvPr/>
          </p:nvSpPr>
          <p:spPr>
            <a:xfrm>
              <a:off x="5297030" y="3062443"/>
              <a:ext cx="1100173" cy="970741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rgbClr val="558ED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Cloud 47"/>
            <p:cNvSpPr/>
            <p:nvPr/>
          </p:nvSpPr>
          <p:spPr>
            <a:xfrm>
              <a:off x="1750523" y="2311481"/>
              <a:ext cx="3203832" cy="1743543"/>
            </a:xfrm>
            <a:prstGeom prst="cloud">
              <a:avLst/>
            </a:prstGeom>
            <a:noFill/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09" name="Conector de seta reta 138"/>
            <p:cNvCxnSpPr/>
            <p:nvPr/>
          </p:nvCxnSpPr>
          <p:spPr>
            <a:xfrm flipV="1">
              <a:off x="1426943" y="3670518"/>
              <a:ext cx="323580" cy="323580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headEnd type="none"/>
              <a:tailEnd type="none"/>
            </a:ln>
            <a:effectLst/>
          </p:spPr>
        </p:cxnSp>
        <p:sp>
          <p:nvSpPr>
            <p:cNvPr id="810" name="CaixaDeTexto 168"/>
            <p:cNvSpPr txBox="1"/>
            <p:nvPr/>
          </p:nvSpPr>
          <p:spPr>
            <a:xfrm>
              <a:off x="1879955" y="5417852"/>
              <a:ext cx="707704" cy="3319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s-ES"/>
              </a:def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58ED5"/>
                  </a:solidFill>
                  <a:effectLst/>
                  <a:uLnTx/>
                  <a:uFillTx/>
                </a:rPr>
                <a:t>UFRJ</a:t>
              </a:r>
              <a:endPara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</a:endParaRPr>
            </a:p>
          </p:txBody>
        </p:sp>
        <p:sp>
          <p:nvSpPr>
            <p:cNvPr id="811" name="CaixaDeTexto 169"/>
            <p:cNvSpPr txBox="1"/>
            <p:nvPr/>
          </p:nvSpPr>
          <p:spPr>
            <a:xfrm>
              <a:off x="3303708" y="5409501"/>
              <a:ext cx="569230" cy="3319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s-ES"/>
              </a:def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58ED5"/>
                  </a:solidFill>
                  <a:effectLst/>
                  <a:uLnTx/>
                  <a:uFillTx/>
                </a:rPr>
                <a:t>UFF</a:t>
              </a:r>
              <a:endPara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</a:endParaRPr>
            </a:p>
          </p:txBody>
        </p:sp>
        <p:sp>
          <p:nvSpPr>
            <p:cNvPr id="812" name="CaixaDeTexto 170"/>
            <p:cNvSpPr txBox="1"/>
            <p:nvPr/>
          </p:nvSpPr>
          <p:spPr>
            <a:xfrm>
              <a:off x="844498" y="4438760"/>
              <a:ext cx="603975" cy="3319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s-ES"/>
              </a:def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58ED5"/>
                  </a:solidFill>
                  <a:effectLst/>
                  <a:uLnTx/>
                  <a:uFillTx/>
                </a:rPr>
                <a:t>RNP</a:t>
              </a:r>
              <a:endPara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</a:endParaRPr>
            </a:p>
          </p:txBody>
        </p:sp>
        <p:sp>
          <p:nvSpPr>
            <p:cNvPr id="813" name="CaixaDeTexto 171"/>
            <p:cNvSpPr txBox="1"/>
            <p:nvPr/>
          </p:nvSpPr>
          <p:spPr>
            <a:xfrm>
              <a:off x="2686896" y="3581418"/>
              <a:ext cx="616812" cy="235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</a:rPr>
                <a:t>PoP-RJ</a:t>
              </a:r>
              <a:endPara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</a:endParaRPr>
            </a:p>
          </p:txBody>
        </p:sp>
        <p:sp>
          <p:nvSpPr>
            <p:cNvPr id="814" name="CaixaDeTexto 188"/>
            <p:cNvSpPr txBox="1"/>
            <p:nvPr/>
          </p:nvSpPr>
          <p:spPr>
            <a:xfrm>
              <a:off x="2093782" y="3490370"/>
              <a:ext cx="623745" cy="235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</a:rPr>
                <a:t>PoP-DF</a:t>
              </a:r>
              <a:endPara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</a:endParaRPr>
            </a:p>
          </p:txBody>
        </p:sp>
        <p:sp>
          <p:nvSpPr>
            <p:cNvPr id="815" name="CaixaDeTexto 189"/>
            <p:cNvSpPr txBox="1"/>
            <p:nvPr/>
          </p:nvSpPr>
          <p:spPr>
            <a:xfrm>
              <a:off x="1780679" y="3067664"/>
              <a:ext cx="651973" cy="235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</a:rPr>
                <a:t>PoP-GO</a:t>
              </a:r>
              <a:endPara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</a:endParaRPr>
            </a:p>
          </p:txBody>
        </p:sp>
        <p:cxnSp>
          <p:nvCxnSpPr>
            <p:cNvPr id="816" name="Conector de seta reta 199"/>
            <p:cNvCxnSpPr/>
            <p:nvPr/>
          </p:nvCxnSpPr>
          <p:spPr>
            <a:xfrm>
              <a:off x="2268252" y="5344618"/>
              <a:ext cx="275124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817" name="CaixaDeTexto 362"/>
            <p:cNvSpPr txBox="1"/>
            <p:nvPr/>
          </p:nvSpPr>
          <p:spPr>
            <a:xfrm>
              <a:off x="2138819" y="2633450"/>
              <a:ext cx="638507" cy="235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</a:rPr>
                <a:t>PoP-BA</a:t>
              </a:r>
              <a:endPara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</a:endParaRPr>
            </a:p>
          </p:txBody>
        </p:sp>
        <p:sp>
          <p:nvSpPr>
            <p:cNvPr id="818" name="CaixaDeTexto 363"/>
            <p:cNvSpPr txBox="1"/>
            <p:nvPr/>
          </p:nvSpPr>
          <p:spPr>
            <a:xfrm>
              <a:off x="2915412" y="2464660"/>
              <a:ext cx="630864" cy="235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</a:rPr>
                <a:t>PoP-PA</a:t>
              </a:r>
              <a:endPara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</a:endParaRPr>
            </a:p>
          </p:txBody>
        </p:sp>
        <p:sp>
          <p:nvSpPr>
            <p:cNvPr id="819" name="CaixaDeTexto 384"/>
            <p:cNvSpPr txBox="1"/>
            <p:nvPr/>
          </p:nvSpPr>
          <p:spPr>
            <a:xfrm>
              <a:off x="3886153" y="2505630"/>
              <a:ext cx="623869" cy="235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</a:rPr>
                <a:t>PoP-PE</a:t>
              </a:r>
              <a:endPara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</a:endParaRPr>
            </a:p>
          </p:txBody>
        </p:sp>
        <p:sp>
          <p:nvSpPr>
            <p:cNvPr id="820" name="CaixaDeTexto 396"/>
            <p:cNvSpPr txBox="1"/>
            <p:nvPr/>
          </p:nvSpPr>
          <p:spPr>
            <a:xfrm>
              <a:off x="4080301" y="628864"/>
              <a:ext cx="776593" cy="331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ES"/>
              </a:def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uLnTx/>
                  <a:uFillTx/>
                </a:rPr>
                <a:t>UFPE</a:t>
              </a:r>
              <a:endPara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</a:endParaRPr>
            </a:p>
          </p:txBody>
        </p:sp>
        <p:pic>
          <p:nvPicPr>
            <p:cNvPr id="821" name="Picture 820"/>
            <p:cNvPicPr>
              <a:picLocks noChangeAspect="1"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915411" y="2893926"/>
              <a:ext cx="1100173" cy="582444"/>
            </a:xfrm>
            <a:prstGeom prst="rect">
              <a:avLst/>
            </a:prstGeom>
          </p:spPr>
        </p:pic>
        <p:grpSp>
          <p:nvGrpSpPr>
            <p:cNvPr id="822" name="Group 181"/>
            <p:cNvGrpSpPr/>
            <p:nvPr/>
          </p:nvGrpSpPr>
          <p:grpSpPr>
            <a:xfrm>
              <a:off x="2527116" y="952444"/>
              <a:ext cx="1100173" cy="970741"/>
              <a:chOff x="19802251" y="12457808"/>
              <a:chExt cx="1224136" cy="1080120"/>
            </a:xfrm>
          </p:grpSpPr>
          <p:sp>
            <p:nvSpPr>
              <p:cNvPr id="913" name="Hexagon 912"/>
              <p:cNvSpPr/>
              <p:nvPr/>
            </p:nvSpPr>
            <p:spPr>
              <a:xfrm>
                <a:off x="19802251" y="12457808"/>
                <a:ext cx="1224136" cy="1080120"/>
              </a:xfrm>
              <a:prstGeom prst="hexagon">
                <a:avLst/>
              </a:prstGeom>
              <a:solidFill>
                <a:schemeClr val="bg1">
                  <a:lumMod val="95000"/>
                </a:schemeClr>
              </a:solidFill>
              <a:ln w="28575" cmpd="sng">
                <a:solidFill>
                  <a:srgbClr val="558ED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4" name="Fluxograma: Processo 393"/>
              <p:cNvSpPr/>
              <p:nvPr/>
            </p:nvSpPr>
            <p:spPr>
              <a:xfrm>
                <a:off x="20429505" y="13033871"/>
                <a:ext cx="360040" cy="343671"/>
              </a:xfrm>
              <a:prstGeom prst="flowChartProcess">
                <a:avLst/>
              </a:prstGeom>
              <a:solidFill>
                <a:srgbClr val="467AB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OMF</a:t>
                </a:r>
                <a:endParaRPr kumimoji="0" lang="pt-BR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5" name="Fluxograma: Processo 394"/>
              <p:cNvSpPr/>
              <p:nvPr/>
            </p:nvSpPr>
            <p:spPr>
              <a:xfrm>
                <a:off x="20033416" y="13033871"/>
                <a:ext cx="360040" cy="343671"/>
              </a:xfrm>
              <a:prstGeom prst="flowChartProcess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OCF</a:t>
                </a:r>
                <a:endParaRPr kumimoji="0" lang="pt-BR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916" name="Imagem 395" descr="Wireless_access_point.png"/>
              <p:cNvPicPr>
                <a:picLocks noChangeAspect="1"/>
              </p:cNvPicPr>
              <p:nvPr/>
            </p:nvPicPr>
            <p:blipFill>
              <a:blip r:embed="rId38" cstate="print"/>
              <a:stretch>
                <a:fillRect/>
              </a:stretch>
            </p:blipFill>
            <p:spPr>
              <a:xfrm>
                <a:off x="20224821" y="12537581"/>
                <a:ext cx="390165" cy="399662"/>
              </a:xfrm>
              <a:prstGeom prst="rect">
                <a:avLst/>
              </a:prstGeom>
            </p:spPr>
          </p:pic>
        </p:grpSp>
        <p:sp>
          <p:nvSpPr>
            <p:cNvPr id="823" name="CaixaDeTexto 396"/>
            <p:cNvSpPr txBox="1"/>
            <p:nvPr/>
          </p:nvSpPr>
          <p:spPr>
            <a:xfrm>
              <a:off x="2717836" y="620347"/>
              <a:ext cx="776593" cy="331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ES"/>
              </a:def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58ED5"/>
                  </a:solidFill>
                  <a:effectLst/>
                  <a:uLnTx/>
                  <a:uFillTx/>
                </a:rPr>
                <a:t>UFPA</a:t>
              </a:r>
              <a:endPara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</a:endParaRPr>
            </a:p>
          </p:txBody>
        </p:sp>
        <p:sp>
          <p:nvSpPr>
            <p:cNvPr id="824" name="CaixaDeTexto 396"/>
            <p:cNvSpPr txBox="1"/>
            <p:nvPr/>
          </p:nvSpPr>
          <p:spPr>
            <a:xfrm>
              <a:off x="1168079" y="814495"/>
              <a:ext cx="1100173" cy="331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ES"/>
              </a:def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58ED5"/>
                  </a:solidFill>
                  <a:effectLst/>
                  <a:uLnTx/>
                  <a:uFillTx/>
                </a:rPr>
                <a:t>UNIFACS</a:t>
              </a:r>
              <a:endPara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</a:endParaRPr>
            </a:p>
          </p:txBody>
        </p:sp>
        <p:sp>
          <p:nvSpPr>
            <p:cNvPr id="825" name="Hexagon 824"/>
            <p:cNvSpPr/>
            <p:nvPr/>
          </p:nvSpPr>
          <p:spPr>
            <a:xfrm>
              <a:off x="1685807" y="4447111"/>
              <a:ext cx="1100173" cy="970741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rgbClr val="558ED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Fluxograma: Processo 393"/>
            <p:cNvSpPr/>
            <p:nvPr/>
          </p:nvSpPr>
          <p:spPr>
            <a:xfrm>
              <a:off x="2249542" y="4964838"/>
              <a:ext cx="323580" cy="308869"/>
            </a:xfrm>
            <a:prstGeom prst="flowChartProcess">
              <a:avLst/>
            </a:prstGeom>
            <a:solidFill>
              <a:srgbClr val="467ABA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OMF</a:t>
              </a:r>
              <a:endPara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7" name="Fluxograma: Processo 394"/>
            <p:cNvSpPr/>
            <p:nvPr/>
          </p:nvSpPr>
          <p:spPr>
            <a:xfrm>
              <a:off x="1893563" y="4964838"/>
              <a:ext cx="323580" cy="308869"/>
            </a:xfrm>
            <a:prstGeom prst="flowChartProcess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</a:t>
              </a:r>
              <a:endPara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28" name="Imagem 395" descr="Wireless_access_point.png"/>
            <p:cNvPicPr>
              <a:picLocks noChangeAspect="1"/>
            </p:cNvPicPr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065585" y="4518806"/>
              <a:ext cx="350655" cy="359190"/>
            </a:xfrm>
            <a:prstGeom prst="rect">
              <a:avLst/>
            </a:prstGeom>
          </p:spPr>
        </p:pic>
        <p:sp>
          <p:nvSpPr>
            <p:cNvPr id="829" name="CaixaDeTexto 396"/>
            <p:cNvSpPr txBox="1"/>
            <p:nvPr/>
          </p:nvSpPr>
          <p:spPr>
            <a:xfrm>
              <a:off x="391486" y="2052617"/>
              <a:ext cx="776593" cy="331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ES"/>
              </a:def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58ED5"/>
                  </a:solidFill>
                  <a:effectLst/>
                  <a:uLnTx/>
                  <a:uFillTx/>
                </a:rPr>
                <a:t>UFG</a:t>
              </a:r>
              <a:endPara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</a:endParaRPr>
            </a:p>
          </p:txBody>
        </p:sp>
        <p:sp>
          <p:nvSpPr>
            <p:cNvPr id="830" name="Hexagon 829"/>
            <p:cNvSpPr/>
            <p:nvPr/>
          </p:nvSpPr>
          <p:spPr>
            <a:xfrm>
              <a:off x="650350" y="3662167"/>
              <a:ext cx="906025" cy="776593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rgbClr val="558ED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Fluxograma: Processo 394"/>
            <p:cNvSpPr/>
            <p:nvPr/>
          </p:nvSpPr>
          <p:spPr>
            <a:xfrm>
              <a:off x="941573" y="3896030"/>
              <a:ext cx="323580" cy="308869"/>
            </a:xfrm>
            <a:prstGeom prst="flowChartProcess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</a:t>
              </a:r>
              <a:endPara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32" name="Group 198"/>
            <p:cNvGrpSpPr/>
            <p:nvPr/>
          </p:nvGrpSpPr>
          <p:grpSpPr>
            <a:xfrm>
              <a:off x="1621091" y="3476370"/>
              <a:ext cx="527020" cy="272293"/>
              <a:chOff x="15409763" y="16490256"/>
              <a:chExt cx="1004513" cy="518998"/>
            </a:xfrm>
          </p:grpSpPr>
          <p:pic>
            <p:nvPicPr>
              <p:cNvPr id="911" name="Picture 910"/>
              <p:cNvPicPr>
                <a:picLocks noChangeAspect="1"/>
              </p:cNvPicPr>
              <p:nvPr/>
            </p:nvPicPr>
            <p:blipFill>
              <a:blip r:embed="rId39" cstate="print"/>
              <a:stretch>
                <a:fillRect/>
              </a:stretch>
            </p:blipFill>
            <p:spPr>
              <a:xfrm>
                <a:off x="15409763" y="16490256"/>
                <a:ext cx="1004513" cy="518998"/>
              </a:xfrm>
              <a:prstGeom prst="rect">
                <a:avLst/>
              </a:prstGeom>
            </p:spPr>
          </p:pic>
          <p:pic>
            <p:nvPicPr>
              <p:cNvPr id="912" name="Picture 911"/>
              <p:cNvPicPr>
                <a:picLocks noChangeAspect="1"/>
              </p:cNvPicPr>
              <p:nvPr/>
            </p:nvPicPr>
            <p:blipFill>
              <a:blip r:embed="rId40" cstate="print"/>
              <a:stretch>
                <a:fillRect/>
              </a:stretch>
            </p:blipFill>
            <p:spPr>
              <a:xfrm>
                <a:off x="15481770" y="16778288"/>
                <a:ext cx="304601" cy="213616"/>
              </a:xfrm>
              <a:prstGeom prst="rect">
                <a:avLst/>
              </a:prstGeom>
            </p:spPr>
          </p:pic>
        </p:grpSp>
        <p:cxnSp>
          <p:nvCxnSpPr>
            <p:cNvPr id="833" name="Conector de seta reta 199"/>
            <p:cNvCxnSpPr/>
            <p:nvPr/>
          </p:nvCxnSpPr>
          <p:spPr>
            <a:xfrm>
              <a:off x="909215" y="3208989"/>
              <a:ext cx="275124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834" name="Hexagon 833"/>
            <p:cNvSpPr/>
            <p:nvPr/>
          </p:nvSpPr>
          <p:spPr>
            <a:xfrm>
              <a:off x="262054" y="2376197"/>
              <a:ext cx="1100173" cy="970741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rgbClr val="558ED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Fluxograma: Processo 393"/>
            <p:cNvSpPr/>
            <p:nvPr/>
          </p:nvSpPr>
          <p:spPr>
            <a:xfrm>
              <a:off x="825789" y="2893925"/>
              <a:ext cx="323580" cy="308869"/>
            </a:xfrm>
            <a:prstGeom prst="flowChartProcess">
              <a:avLst/>
            </a:prstGeom>
            <a:solidFill>
              <a:srgbClr val="467ABA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OMF</a:t>
              </a:r>
              <a:endPara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6" name="Fluxograma: Processo 394"/>
            <p:cNvSpPr/>
            <p:nvPr/>
          </p:nvSpPr>
          <p:spPr>
            <a:xfrm>
              <a:off x="469810" y="2893925"/>
              <a:ext cx="323580" cy="308869"/>
            </a:xfrm>
            <a:prstGeom prst="flowChartProcess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</a:t>
              </a:r>
              <a:endPara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37" name="Imagem 395" descr="Wireless_access_point.png"/>
            <p:cNvPicPr>
              <a:picLocks noChangeAspect="1"/>
            </p:cNvPicPr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41832" y="2447892"/>
              <a:ext cx="350655" cy="359190"/>
            </a:xfrm>
            <a:prstGeom prst="rect">
              <a:avLst/>
            </a:prstGeom>
          </p:spPr>
        </p:pic>
        <p:cxnSp>
          <p:nvCxnSpPr>
            <p:cNvPr id="838" name="Conector de seta reta 199"/>
            <p:cNvCxnSpPr/>
            <p:nvPr/>
          </p:nvCxnSpPr>
          <p:spPr>
            <a:xfrm>
              <a:off x="3627289" y="5336267"/>
              <a:ext cx="275124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839" name="Hexagon 838"/>
            <p:cNvSpPr/>
            <p:nvPr/>
          </p:nvSpPr>
          <p:spPr>
            <a:xfrm>
              <a:off x="3044844" y="4438760"/>
              <a:ext cx="1100173" cy="970741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rgbClr val="558ED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Fluxograma: Processo 393"/>
            <p:cNvSpPr/>
            <p:nvPr/>
          </p:nvSpPr>
          <p:spPr>
            <a:xfrm>
              <a:off x="3608579" y="4956487"/>
              <a:ext cx="323580" cy="308869"/>
            </a:xfrm>
            <a:prstGeom prst="flowChartProcess">
              <a:avLst/>
            </a:prstGeom>
            <a:solidFill>
              <a:srgbClr val="467ABA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OMF</a:t>
              </a:r>
              <a:endPara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1" name="Fluxograma: Processo 394"/>
            <p:cNvSpPr/>
            <p:nvPr/>
          </p:nvSpPr>
          <p:spPr>
            <a:xfrm>
              <a:off x="3252600" y="4956487"/>
              <a:ext cx="323580" cy="308869"/>
            </a:xfrm>
            <a:prstGeom prst="flowChartProcess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</a:t>
              </a:r>
              <a:endPara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42" name="Imagem 395" descr="Wireless_access_point.png"/>
            <p:cNvPicPr>
              <a:picLocks noChangeAspect="1"/>
            </p:cNvPicPr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424622" y="4510455"/>
              <a:ext cx="350655" cy="359190"/>
            </a:xfrm>
            <a:prstGeom prst="rect">
              <a:avLst/>
            </a:prstGeom>
          </p:spPr>
        </p:pic>
        <p:sp>
          <p:nvSpPr>
            <p:cNvPr id="843" name="CaixaDeTexto 127"/>
            <p:cNvSpPr txBox="1"/>
            <p:nvPr/>
          </p:nvSpPr>
          <p:spPr>
            <a:xfrm>
              <a:off x="5224405" y="1202958"/>
              <a:ext cx="926810" cy="3319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s-ES"/>
              </a:def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58ED5"/>
                  </a:solidFill>
                  <a:effectLst/>
                  <a:uLnTx/>
                  <a:uFillTx/>
                </a:rPr>
                <a:t>UFSCar</a:t>
              </a:r>
              <a:endPara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</a:endParaRPr>
            </a:p>
          </p:txBody>
        </p:sp>
        <p:sp>
          <p:nvSpPr>
            <p:cNvPr id="844" name="Hexagon 843"/>
            <p:cNvSpPr/>
            <p:nvPr/>
          </p:nvSpPr>
          <p:spPr>
            <a:xfrm>
              <a:off x="5115758" y="1534889"/>
              <a:ext cx="1035457" cy="970741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rgbClr val="558ED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Fluxograma: Processo 393"/>
            <p:cNvSpPr/>
            <p:nvPr/>
          </p:nvSpPr>
          <p:spPr>
            <a:xfrm>
              <a:off x="5471696" y="1664321"/>
              <a:ext cx="323580" cy="308869"/>
            </a:xfrm>
            <a:prstGeom prst="flowChartProcess">
              <a:avLst/>
            </a:prstGeom>
            <a:solidFill>
              <a:srgbClr val="467ABA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OMF</a:t>
              </a:r>
              <a:endPara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6" name="Fluxograma: Processo 394"/>
            <p:cNvSpPr/>
            <p:nvPr/>
          </p:nvSpPr>
          <p:spPr>
            <a:xfrm>
              <a:off x="5471696" y="2052616"/>
              <a:ext cx="323580" cy="308869"/>
            </a:xfrm>
            <a:prstGeom prst="flowChartProcess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</a:t>
              </a:r>
              <a:endPara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7" name="CaixaDeTexto 127"/>
            <p:cNvSpPr txBox="1"/>
            <p:nvPr/>
          </p:nvSpPr>
          <p:spPr>
            <a:xfrm>
              <a:off x="5555894" y="4033184"/>
              <a:ext cx="592529" cy="3319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s-ES"/>
              </a:def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58ED5"/>
                  </a:solidFill>
                  <a:effectLst/>
                  <a:uLnTx/>
                  <a:uFillTx/>
                </a:rPr>
                <a:t>USP</a:t>
              </a:r>
              <a:endPara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</a:endParaRPr>
            </a:p>
          </p:txBody>
        </p:sp>
        <p:sp>
          <p:nvSpPr>
            <p:cNvPr id="848" name="Fluxograma: Processo 155"/>
            <p:cNvSpPr/>
            <p:nvPr/>
          </p:nvSpPr>
          <p:spPr>
            <a:xfrm>
              <a:off x="5685326" y="3136794"/>
              <a:ext cx="307547" cy="354922"/>
            </a:xfrm>
            <a:prstGeom prst="flowChartProcess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Proto</a:t>
              </a:r>
              <a:endPara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GENI</a:t>
              </a:r>
              <a:endPara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9" name="Fluxograma: Processo 393"/>
            <p:cNvSpPr/>
            <p:nvPr/>
          </p:nvSpPr>
          <p:spPr>
            <a:xfrm>
              <a:off x="5860765" y="3580170"/>
              <a:ext cx="323580" cy="308869"/>
            </a:xfrm>
            <a:prstGeom prst="flowChartProcess">
              <a:avLst/>
            </a:prstGeom>
            <a:solidFill>
              <a:srgbClr val="467ABA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OMF</a:t>
              </a:r>
              <a:endPara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0" name="Fluxograma: Processo 394"/>
            <p:cNvSpPr/>
            <p:nvPr/>
          </p:nvSpPr>
          <p:spPr>
            <a:xfrm>
              <a:off x="5504786" y="3580170"/>
              <a:ext cx="323580" cy="308869"/>
            </a:xfrm>
            <a:prstGeom prst="flowChartProcess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</a:t>
              </a:r>
              <a:endPara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51" name="Group 218"/>
            <p:cNvGrpSpPr/>
            <p:nvPr/>
          </p:nvGrpSpPr>
          <p:grpSpPr>
            <a:xfrm>
              <a:off x="2656548" y="3799950"/>
              <a:ext cx="527020" cy="272293"/>
              <a:chOff x="15409763" y="16490256"/>
              <a:chExt cx="1004513" cy="518998"/>
            </a:xfrm>
          </p:grpSpPr>
          <p:pic>
            <p:nvPicPr>
              <p:cNvPr id="909" name="Picture 908"/>
              <p:cNvPicPr>
                <a:picLocks noChangeAspect="1"/>
              </p:cNvPicPr>
              <p:nvPr/>
            </p:nvPicPr>
            <p:blipFill>
              <a:blip r:embed="rId39" cstate="print"/>
              <a:stretch>
                <a:fillRect/>
              </a:stretch>
            </p:blipFill>
            <p:spPr>
              <a:xfrm>
                <a:off x="15409763" y="16490256"/>
                <a:ext cx="1004513" cy="518998"/>
              </a:xfrm>
              <a:prstGeom prst="rect">
                <a:avLst/>
              </a:prstGeom>
            </p:spPr>
          </p:pic>
          <p:pic>
            <p:nvPicPr>
              <p:cNvPr id="910" name="Picture 909"/>
              <p:cNvPicPr>
                <a:picLocks noChangeAspect="1"/>
              </p:cNvPicPr>
              <p:nvPr/>
            </p:nvPicPr>
            <p:blipFill>
              <a:blip r:embed="rId40" cstate="print"/>
              <a:stretch>
                <a:fillRect/>
              </a:stretch>
            </p:blipFill>
            <p:spPr>
              <a:xfrm>
                <a:off x="15481770" y="16778288"/>
                <a:ext cx="304601" cy="213616"/>
              </a:xfrm>
              <a:prstGeom prst="rect">
                <a:avLst/>
              </a:prstGeom>
            </p:spPr>
          </p:pic>
        </p:grpSp>
        <p:grpSp>
          <p:nvGrpSpPr>
            <p:cNvPr id="852" name="Group 219"/>
            <p:cNvGrpSpPr/>
            <p:nvPr/>
          </p:nvGrpSpPr>
          <p:grpSpPr>
            <a:xfrm>
              <a:off x="4653454" y="2764494"/>
              <a:ext cx="527020" cy="272293"/>
              <a:chOff x="15409763" y="16490256"/>
              <a:chExt cx="1004513" cy="518998"/>
            </a:xfrm>
          </p:grpSpPr>
          <p:pic>
            <p:nvPicPr>
              <p:cNvPr id="907" name="Picture 906"/>
              <p:cNvPicPr>
                <a:picLocks noChangeAspect="1"/>
              </p:cNvPicPr>
              <p:nvPr/>
            </p:nvPicPr>
            <p:blipFill>
              <a:blip r:embed="rId39" cstate="print"/>
              <a:stretch>
                <a:fillRect/>
              </a:stretch>
            </p:blipFill>
            <p:spPr>
              <a:xfrm>
                <a:off x="15409763" y="16490256"/>
                <a:ext cx="1004513" cy="518998"/>
              </a:xfrm>
              <a:prstGeom prst="rect">
                <a:avLst/>
              </a:prstGeom>
            </p:spPr>
          </p:pic>
          <p:pic>
            <p:nvPicPr>
              <p:cNvPr id="908" name="Picture 907"/>
              <p:cNvPicPr>
                <a:picLocks noChangeAspect="1"/>
              </p:cNvPicPr>
              <p:nvPr/>
            </p:nvPicPr>
            <p:blipFill>
              <a:blip r:embed="rId40" cstate="print"/>
              <a:stretch>
                <a:fillRect/>
              </a:stretch>
            </p:blipFill>
            <p:spPr>
              <a:xfrm>
                <a:off x="15481770" y="16778288"/>
                <a:ext cx="304601" cy="213616"/>
              </a:xfrm>
              <a:prstGeom prst="rect">
                <a:avLst/>
              </a:prstGeom>
            </p:spPr>
          </p:pic>
        </p:grpSp>
        <p:grpSp>
          <p:nvGrpSpPr>
            <p:cNvPr id="853" name="Group 220"/>
            <p:cNvGrpSpPr/>
            <p:nvPr/>
          </p:nvGrpSpPr>
          <p:grpSpPr>
            <a:xfrm>
              <a:off x="4015585" y="2246765"/>
              <a:ext cx="527020" cy="272293"/>
              <a:chOff x="15409763" y="16490256"/>
              <a:chExt cx="1004513" cy="518998"/>
            </a:xfrm>
          </p:grpSpPr>
          <p:pic>
            <p:nvPicPr>
              <p:cNvPr id="905" name="Picture 904"/>
              <p:cNvPicPr>
                <a:picLocks noChangeAspect="1"/>
              </p:cNvPicPr>
              <p:nvPr/>
            </p:nvPicPr>
            <p:blipFill>
              <a:blip r:embed="rId39" cstate="print"/>
              <a:stretch>
                <a:fillRect/>
              </a:stretch>
            </p:blipFill>
            <p:spPr>
              <a:xfrm>
                <a:off x="15409763" y="16490256"/>
                <a:ext cx="1004513" cy="518998"/>
              </a:xfrm>
              <a:prstGeom prst="rect">
                <a:avLst/>
              </a:prstGeom>
            </p:spPr>
          </p:pic>
          <p:pic>
            <p:nvPicPr>
              <p:cNvPr id="906" name="Picture 905"/>
              <p:cNvPicPr>
                <a:picLocks noChangeAspect="1"/>
              </p:cNvPicPr>
              <p:nvPr/>
            </p:nvPicPr>
            <p:blipFill>
              <a:blip r:embed="rId40" cstate="print"/>
              <a:stretch>
                <a:fillRect/>
              </a:stretch>
            </p:blipFill>
            <p:spPr>
              <a:xfrm>
                <a:off x="15481770" y="16778288"/>
                <a:ext cx="304601" cy="213616"/>
              </a:xfrm>
              <a:prstGeom prst="rect">
                <a:avLst/>
              </a:prstGeom>
            </p:spPr>
          </p:pic>
        </p:grpSp>
        <p:grpSp>
          <p:nvGrpSpPr>
            <p:cNvPr id="854" name="Group 221"/>
            <p:cNvGrpSpPr/>
            <p:nvPr/>
          </p:nvGrpSpPr>
          <p:grpSpPr>
            <a:xfrm>
              <a:off x="2850696" y="2246765"/>
              <a:ext cx="527020" cy="272293"/>
              <a:chOff x="15409763" y="16490256"/>
              <a:chExt cx="1004513" cy="518998"/>
            </a:xfrm>
          </p:grpSpPr>
          <p:pic>
            <p:nvPicPr>
              <p:cNvPr id="903" name="Picture 902"/>
              <p:cNvPicPr>
                <a:picLocks noChangeAspect="1"/>
              </p:cNvPicPr>
              <p:nvPr/>
            </p:nvPicPr>
            <p:blipFill>
              <a:blip r:embed="rId39" cstate="print"/>
              <a:stretch>
                <a:fillRect/>
              </a:stretch>
            </p:blipFill>
            <p:spPr>
              <a:xfrm>
                <a:off x="15409763" y="16490256"/>
                <a:ext cx="1004513" cy="518998"/>
              </a:xfrm>
              <a:prstGeom prst="rect">
                <a:avLst/>
              </a:prstGeom>
            </p:spPr>
          </p:pic>
          <p:pic>
            <p:nvPicPr>
              <p:cNvPr id="904" name="Picture 903"/>
              <p:cNvPicPr>
                <a:picLocks noChangeAspect="1"/>
              </p:cNvPicPr>
              <p:nvPr/>
            </p:nvPicPr>
            <p:blipFill>
              <a:blip r:embed="rId40" cstate="print"/>
              <a:stretch>
                <a:fillRect/>
              </a:stretch>
            </p:blipFill>
            <p:spPr>
              <a:xfrm>
                <a:off x="15481770" y="16778288"/>
                <a:ext cx="304601" cy="213616"/>
              </a:xfrm>
              <a:prstGeom prst="rect">
                <a:avLst/>
              </a:prstGeom>
            </p:spPr>
          </p:pic>
        </p:grpSp>
        <p:grpSp>
          <p:nvGrpSpPr>
            <p:cNvPr id="855" name="Group 222"/>
            <p:cNvGrpSpPr/>
            <p:nvPr/>
          </p:nvGrpSpPr>
          <p:grpSpPr>
            <a:xfrm>
              <a:off x="2009387" y="2376197"/>
              <a:ext cx="527020" cy="272293"/>
              <a:chOff x="15409763" y="16490256"/>
              <a:chExt cx="1004513" cy="518998"/>
            </a:xfrm>
          </p:grpSpPr>
          <p:pic>
            <p:nvPicPr>
              <p:cNvPr id="901" name="Picture 900"/>
              <p:cNvPicPr>
                <a:picLocks noChangeAspect="1"/>
              </p:cNvPicPr>
              <p:nvPr/>
            </p:nvPicPr>
            <p:blipFill>
              <a:blip r:embed="rId39" cstate="print"/>
              <a:stretch>
                <a:fillRect/>
              </a:stretch>
            </p:blipFill>
            <p:spPr>
              <a:xfrm>
                <a:off x="15409763" y="16490256"/>
                <a:ext cx="1004513" cy="518998"/>
              </a:xfrm>
              <a:prstGeom prst="rect">
                <a:avLst/>
              </a:prstGeom>
            </p:spPr>
          </p:pic>
          <p:pic>
            <p:nvPicPr>
              <p:cNvPr id="902" name="Picture 901"/>
              <p:cNvPicPr>
                <a:picLocks noChangeAspect="1"/>
              </p:cNvPicPr>
              <p:nvPr/>
            </p:nvPicPr>
            <p:blipFill>
              <a:blip r:embed="rId40" cstate="print"/>
              <a:stretch>
                <a:fillRect/>
              </a:stretch>
            </p:blipFill>
            <p:spPr>
              <a:xfrm>
                <a:off x="15481770" y="16778288"/>
                <a:ext cx="304601" cy="213616"/>
              </a:xfrm>
              <a:prstGeom prst="rect">
                <a:avLst/>
              </a:prstGeom>
            </p:spPr>
          </p:pic>
        </p:grpSp>
        <p:grpSp>
          <p:nvGrpSpPr>
            <p:cNvPr id="856" name="Group 223"/>
            <p:cNvGrpSpPr/>
            <p:nvPr/>
          </p:nvGrpSpPr>
          <p:grpSpPr>
            <a:xfrm>
              <a:off x="1556375" y="2829210"/>
              <a:ext cx="527020" cy="272293"/>
              <a:chOff x="15409763" y="16490256"/>
              <a:chExt cx="1004513" cy="518998"/>
            </a:xfrm>
          </p:grpSpPr>
          <p:pic>
            <p:nvPicPr>
              <p:cNvPr id="899" name="Picture 898"/>
              <p:cNvPicPr>
                <a:picLocks noChangeAspect="1"/>
              </p:cNvPicPr>
              <p:nvPr/>
            </p:nvPicPr>
            <p:blipFill>
              <a:blip r:embed="rId39" cstate="print"/>
              <a:stretch>
                <a:fillRect/>
              </a:stretch>
            </p:blipFill>
            <p:spPr>
              <a:xfrm>
                <a:off x="15409763" y="16490256"/>
                <a:ext cx="1004513" cy="518998"/>
              </a:xfrm>
              <a:prstGeom prst="rect">
                <a:avLst/>
              </a:prstGeom>
            </p:spPr>
          </p:pic>
          <p:pic>
            <p:nvPicPr>
              <p:cNvPr id="900" name="Picture 899"/>
              <p:cNvPicPr>
                <a:picLocks noChangeAspect="1"/>
              </p:cNvPicPr>
              <p:nvPr/>
            </p:nvPicPr>
            <p:blipFill>
              <a:blip r:embed="rId40" cstate="print"/>
              <a:stretch>
                <a:fillRect/>
              </a:stretch>
            </p:blipFill>
            <p:spPr>
              <a:xfrm>
                <a:off x="15481770" y="16778288"/>
                <a:ext cx="304601" cy="213616"/>
              </a:xfrm>
              <a:prstGeom prst="rect">
                <a:avLst/>
              </a:prstGeom>
            </p:spPr>
          </p:pic>
        </p:grpSp>
        <p:sp>
          <p:nvSpPr>
            <p:cNvPr id="857" name="CaixaDeTexto 384"/>
            <p:cNvSpPr txBox="1"/>
            <p:nvPr/>
          </p:nvSpPr>
          <p:spPr>
            <a:xfrm>
              <a:off x="4318306" y="3047104"/>
              <a:ext cx="623869" cy="235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</a:rPr>
                <a:t>PoP-SP</a:t>
              </a:r>
              <a:endPara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</a:endParaRPr>
            </a:p>
          </p:txBody>
        </p:sp>
        <p:sp>
          <p:nvSpPr>
            <p:cNvPr id="858" name="Cloud 47"/>
            <p:cNvSpPr/>
            <p:nvPr/>
          </p:nvSpPr>
          <p:spPr>
            <a:xfrm rot="339862">
              <a:off x="8215407" y="2080446"/>
              <a:ext cx="2135630" cy="1553185"/>
            </a:xfrm>
            <a:prstGeom prst="cloud">
              <a:avLst/>
            </a:prstGeom>
            <a:noFill/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9" name="CaixaDeTexto 170"/>
            <p:cNvSpPr txBox="1"/>
            <p:nvPr/>
          </p:nvSpPr>
          <p:spPr>
            <a:xfrm>
              <a:off x="7898548" y="4843758"/>
              <a:ext cx="765342" cy="3319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s-ES"/>
              </a:def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58ED5"/>
                  </a:solidFill>
                  <a:effectLst/>
                  <a:uLnTx/>
                  <a:uFillTx/>
                </a:rPr>
                <a:t>i2CAT</a:t>
              </a:r>
              <a:endPara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</a:endParaRPr>
            </a:p>
          </p:txBody>
        </p:sp>
        <p:sp>
          <p:nvSpPr>
            <p:cNvPr id="860" name="Fluxograma: Processo 394"/>
            <p:cNvSpPr/>
            <p:nvPr/>
          </p:nvSpPr>
          <p:spPr>
            <a:xfrm>
              <a:off x="8125054" y="4397106"/>
              <a:ext cx="323580" cy="308869"/>
            </a:xfrm>
            <a:prstGeom prst="flowChartProcess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</a:t>
              </a:r>
              <a:endPara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61" name="Imagem 395" descr="Wireless_access_point.png"/>
            <p:cNvPicPr>
              <a:picLocks noChangeAspect="1"/>
            </p:cNvPicPr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111517" y="3958489"/>
              <a:ext cx="350655" cy="359190"/>
            </a:xfrm>
            <a:prstGeom prst="rect">
              <a:avLst/>
            </a:prstGeom>
          </p:spPr>
        </p:pic>
        <p:sp>
          <p:nvSpPr>
            <p:cNvPr id="862" name="Hexagon 861"/>
            <p:cNvSpPr/>
            <p:nvPr/>
          </p:nvSpPr>
          <p:spPr>
            <a:xfrm>
              <a:off x="7866190" y="823012"/>
              <a:ext cx="1035457" cy="970741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rgbClr val="558ED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CaixaDeTexto 170"/>
            <p:cNvSpPr txBox="1"/>
            <p:nvPr/>
          </p:nvSpPr>
          <p:spPr>
            <a:xfrm>
              <a:off x="7839881" y="499432"/>
              <a:ext cx="1088075" cy="3319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s-ES"/>
              </a:def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58ED5"/>
                  </a:solidFill>
                  <a:effectLst/>
                  <a:uLnTx/>
                  <a:uFillTx/>
                </a:rPr>
                <a:t>U.</a:t>
              </a:r>
              <a:r>
                <a:rPr kumimoji="0" lang="pt-BR" sz="1800" b="1" i="0" u="none" strike="noStrike" kern="0" cap="none" spc="0" normalizeH="0" noProof="0" dirty="0" smtClean="0">
                  <a:ln>
                    <a:noFill/>
                  </a:ln>
                  <a:solidFill>
                    <a:srgbClr val="558ED5"/>
                  </a:solidFill>
                  <a:effectLst/>
                  <a:uLnTx/>
                  <a:uFillTx/>
                </a:rPr>
                <a:t> Bristol</a:t>
              </a:r>
              <a:endPara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</a:endParaRPr>
            </a:p>
          </p:txBody>
        </p:sp>
        <p:sp>
          <p:nvSpPr>
            <p:cNvPr id="864" name="Fluxograma: Processo 394"/>
            <p:cNvSpPr/>
            <p:nvPr/>
          </p:nvSpPr>
          <p:spPr>
            <a:xfrm>
              <a:off x="8222128" y="1355452"/>
              <a:ext cx="323580" cy="308869"/>
            </a:xfrm>
            <a:prstGeom prst="flowChartProcess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</a:t>
              </a:r>
              <a:endPara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65" name="Group 232"/>
            <p:cNvGrpSpPr/>
            <p:nvPr/>
          </p:nvGrpSpPr>
          <p:grpSpPr>
            <a:xfrm>
              <a:off x="8157412" y="3217506"/>
              <a:ext cx="527020" cy="272293"/>
              <a:chOff x="15409763" y="16490256"/>
              <a:chExt cx="1004513" cy="518998"/>
            </a:xfrm>
          </p:grpSpPr>
          <p:pic>
            <p:nvPicPr>
              <p:cNvPr id="897" name="Picture 896"/>
              <p:cNvPicPr>
                <a:picLocks noChangeAspect="1"/>
              </p:cNvPicPr>
              <p:nvPr/>
            </p:nvPicPr>
            <p:blipFill>
              <a:blip r:embed="rId39" cstate="print"/>
              <a:stretch>
                <a:fillRect/>
              </a:stretch>
            </p:blipFill>
            <p:spPr>
              <a:xfrm>
                <a:off x="15409763" y="16490256"/>
                <a:ext cx="1004513" cy="518998"/>
              </a:xfrm>
              <a:prstGeom prst="rect">
                <a:avLst/>
              </a:prstGeom>
            </p:spPr>
          </p:pic>
          <p:pic>
            <p:nvPicPr>
              <p:cNvPr id="898" name="Picture 897"/>
              <p:cNvPicPr>
                <a:picLocks noChangeAspect="1"/>
              </p:cNvPicPr>
              <p:nvPr/>
            </p:nvPicPr>
            <p:blipFill>
              <a:blip r:embed="rId40" cstate="print"/>
              <a:stretch>
                <a:fillRect/>
              </a:stretch>
            </p:blipFill>
            <p:spPr>
              <a:xfrm>
                <a:off x="15481770" y="16778288"/>
                <a:ext cx="304601" cy="213616"/>
              </a:xfrm>
              <a:prstGeom prst="rect">
                <a:avLst/>
              </a:prstGeom>
            </p:spPr>
          </p:pic>
        </p:grpSp>
        <p:grpSp>
          <p:nvGrpSpPr>
            <p:cNvPr id="866" name="Group 233"/>
            <p:cNvGrpSpPr/>
            <p:nvPr/>
          </p:nvGrpSpPr>
          <p:grpSpPr>
            <a:xfrm>
              <a:off x="8286844" y="2117333"/>
              <a:ext cx="527020" cy="272293"/>
              <a:chOff x="15409763" y="16490256"/>
              <a:chExt cx="1004513" cy="518998"/>
            </a:xfrm>
          </p:grpSpPr>
          <p:pic>
            <p:nvPicPr>
              <p:cNvPr id="895" name="Picture 894"/>
              <p:cNvPicPr>
                <a:picLocks noChangeAspect="1"/>
              </p:cNvPicPr>
              <p:nvPr/>
            </p:nvPicPr>
            <p:blipFill>
              <a:blip r:embed="rId39" cstate="print"/>
              <a:stretch>
                <a:fillRect/>
              </a:stretch>
            </p:blipFill>
            <p:spPr>
              <a:xfrm>
                <a:off x="15409763" y="16490256"/>
                <a:ext cx="1004513" cy="518998"/>
              </a:xfrm>
              <a:prstGeom prst="rect">
                <a:avLst/>
              </a:prstGeom>
            </p:spPr>
          </p:pic>
          <p:pic>
            <p:nvPicPr>
              <p:cNvPr id="896" name="Picture 895"/>
              <p:cNvPicPr>
                <a:picLocks noChangeAspect="1"/>
              </p:cNvPicPr>
              <p:nvPr/>
            </p:nvPicPr>
            <p:blipFill>
              <a:blip r:embed="rId40" cstate="print"/>
              <a:stretch>
                <a:fillRect/>
              </a:stretch>
            </p:blipFill>
            <p:spPr>
              <a:xfrm>
                <a:off x="15481770" y="16778288"/>
                <a:ext cx="304601" cy="213616"/>
              </a:xfrm>
              <a:prstGeom prst="rect">
                <a:avLst/>
              </a:prstGeom>
            </p:spPr>
          </p:pic>
        </p:grpSp>
        <p:grpSp>
          <p:nvGrpSpPr>
            <p:cNvPr id="867" name="Group 234"/>
            <p:cNvGrpSpPr/>
            <p:nvPr/>
          </p:nvGrpSpPr>
          <p:grpSpPr>
            <a:xfrm>
              <a:off x="9775313" y="3152790"/>
              <a:ext cx="527020" cy="272293"/>
              <a:chOff x="15409763" y="16490256"/>
              <a:chExt cx="1004513" cy="518998"/>
            </a:xfrm>
          </p:grpSpPr>
          <p:pic>
            <p:nvPicPr>
              <p:cNvPr id="893" name="Picture 892"/>
              <p:cNvPicPr>
                <a:picLocks noChangeAspect="1"/>
              </p:cNvPicPr>
              <p:nvPr/>
            </p:nvPicPr>
            <p:blipFill>
              <a:blip r:embed="rId39" cstate="print"/>
              <a:stretch>
                <a:fillRect/>
              </a:stretch>
            </p:blipFill>
            <p:spPr>
              <a:xfrm>
                <a:off x="15409763" y="16490256"/>
                <a:ext cx="1004513" cy="518998"/>
              </a:xfrm>
              <a:prstGeom prst="rect">
                <a:avLst/>
              </a:prstGeom>
            </p:spPr>
          </p:pic>
          <p:pic>
            <p:nvPicPr>
              <p:cNvPr id="894" name="Picture 893"/>
              <p:cNvPicPr>
                <a:picLocks noChangeAspect="1"/>
              </p:cNvPicPr>
              <p:nvPr/>
            </p:nvPicPr>
            <p:blipFill>
              <a:blip r:embed="rId40" cstate="print"/>
              <a:stretch>
                <a:fillRect/>
              </a:stretch>
            </p:blipFill>
            <p:spPr>
              <a:xfrm>
                <a:off x="15481770" y="16778288"/>
                <a:ext cx="304601" cy="213616"/>
              </a:xfrm>
              <a:prstGeom prst="rect">
                <a:avLst/>
              </a:prstGeom>
            </p:spPr>
          </p:pic>
        </p:grpSp>
        <p:sp>
          <p:nvSpPr>
            <p:cNvPr id="868" name="Hexagon 867"/>
            <p:cNvSpPr/>
            <p:nvPr/>
          </p:nvSpPr>
          <p:spPr>
            <a:xfrm>
              <a:off x="9451733" y="3864667"/>
              <a:ext cx="1035457" cy="970741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rgbClr val="558ED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CaixaDeTexto 170"/>
            <p:cNvSpPr txBox="1"/>
            <p:nvPr/>
          </p:nvSpPr>
          <p:spPr>
            <a:xfrm>
              <a:off x="9673299" y="4843758"/>
              <a:ext cx="592326" cy="3319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s-ES"/>
              </a:def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58ED5"/>
                  </a:solidFill>
                  <a:effectLst/>
                  <a:uLnTx/>
                  <a:uFillTx/>
                </a:rPr>
                <a:t>UTH</a:t>
              </a:r>
              <a:endPara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</a:endParaRPr>
            </a:p>
          </p:txBody>
        </p:sp>
        <p:pic>
          <p:nvPicPr>
            <p:cNvPr id="870" name="Imagem 395" descr="Wireless_access_point.png"/>
            <p:cNvPicPr>
              <a:picLocks noChangeAspect="1"/>
            </p:cNvPicPr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794135" y="3958489"/>
              <a:ext cx="350655" cy="359190"/>
            </a:xfrm>
            <a:prstGeom prst="rect">
              <a:avLst/>
            </a:prstGeom>
          </p:spPr>
        </p:pic>
        <p:sp>
          <p:nvSpPr>
            <p:cNvPr id="871" name="Fluxograma: Processo 393"/>
            <p:cNvSpPr/>
            <p:nvPr/>
          </p:nvSpPr>
          <p:spPr>
            <a:xfrm>
              <a:off x="9807671" y="4382395"/>
              <a:ext cx="323580" cy="308869"/>
            </a:xfrm>
            <a:prstGeom prst="flowChartProcess">
              <a:avLst/>
            </a:prstGeom>
            <a:solidFill>
              <a:srgbClr val="467ABA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OMF</a:t>
              </a:r>
              <a:endPara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2" name="Fluxograma: Processo 394"/>
            <p:cNvSpPr/>
            <p:nvPr/>
          </p:nvSpPr>
          <p:spPr>
            <a:xfrm>
              <a:off x="8222128" y="952444"/>
              <a:ext cx="323580" cy="308869"/>
            </a:xfrm>
            <a:prstGeom prst="flowChartProcess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WDM</a:t>
              </a:r>
              <a:endPara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73" name="Picture 872"/>
            <p:cNvPicPr>
              <a:picLocks noChangeAspect="1"/>
            </p:cNvPicPr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869289" y="2505630"/>
              <a:ext cx="913776" cy="439592"/>
            </a:xfrm>
            <a:prstGeom prst="rect">
              <a:avLst/>
            </a:prstGeom>
          </p:spPr>
        </p:pic>
        <p:sp>
          <p:nvSpPr>
            <p:cNvPr id="874" name="CaixaDeTexto 384"/>
            <p:cNvSpPr txBox="1"/>
            <p:nvPr/>
          </p:nvSpPr>
          <p:spPr>
            <a:xfrm>
              <a:off x="8351560" y="2958642"/>
              <a:ext cx="821033" cy="235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</a:rPr>
                <a:t>PoP-i2CAT</a:t>
              </a:r>
              <a:endPara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</a:endParaRPr>
            </a:p>
          </p:txBody>
        </p:sp>
        <p:sp>
          <p:nvSpPr>
            <p:cNvPr id="875" name="CaixaDeTexto 384"/>
            <p:cNvSpPr txBox="1"/>
            <p:nvPr/>
          </p:nvSpPr>
          <p:spPr>
            <a:xfrm>
              <a:off x="9257585" y="2967282"/>
              <a:ext cx="715301" cy="235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</a:rPr>
                <a:t>PoP</a:t>
              </a:r>
              <a:r>
                <a:rPr kumimoji="0" lang="pt-BR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</a:rPr>
                <a:t>-UTH</a:t>
              </a:r>
              <a:endPara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</a:endParaRPr>
            </a:p>
          </p:txBody>
        </p:sp>
        <p:sp>
          <p:nvSpPr>
            <p:cNvPr id="876" name="CaixaDeTexto 384"/>
            <p:cNvSpPr txBox="1"/>
            <p:nvPr/>
          </p:nvSpPr>
          <p:spPr>
            <a:xfrm>
              <a:off x="8684442" y="2268281"/>
              <a:ext cx="637860" cy="235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</a:rPr>
                <a:t>PoP</a:t>
              </a:r>
              <a:r>
                <a:rPr kumimoji="0" lang="pt-BR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</a:rPr>
                <a:t>-UB</a:t>
              </a:r>
              <a:endPara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</a:endParaRPr>
            </a:p>
          </p:txBody>
        </p:sp>
        <p:cxnSp>
          <p:nvCxnSpPr>
            <p:cNvPr id="877" name="Elbow Connector 876"/>
            <p:cNvCxnSpPr/>
            <p:nvPr/>
          </p:nvCxnSpPr>
          <p:spPr>
            <a:xfrm flipV="1">
              <a:off x="5180474" y="2311483"/>
              <a:ext cx="3106370" cy="517727"/>
            </a:xfrm>
            <a:prstGeom prst="bentConnector3">
              <a:avLst>
                <a:gd name="adj1" fmla="val 60050"/>
              </a:avLst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8" name="Group 277"/>
            <p:cNvGrpSpPr/>
            <p:nvPr/>
          </p:nvGrpSpPr>
          <p:grpSpPr>
            <a:xfrm>
              <a:off x="4300537" y="4646792"/>
              <a:ext cx="1229605" cy="1302671"/>
              <a:chOff x="4145017" y="3921032"/>
              <a:chExt cx="1229605" cy="1302671"/>
            </a:xfrm>
          </p:grpSpPr>
          <p:sp>
            <p:nvSpPr>
              <p:cNvPr id="887" name="CaixaDeTexto 127"/>
              <p:cNvSpPr txBox="1"/>
              <p:nvPr/>
            </p:nvSpPr>
            <p:spPr>
              <a:xfrm>
                <a:off x="4403881" y="4891772"/>
                <a:ext cx="730699" cy="3319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es-ES"/>
                </a:def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558ED5"/>
                    </a:solidFill>
                    <a:effectLst/>
                    <a:uLnTx/>
                    <a:uFillTx/>
                  </a:rPr>
                  <a:t>CPqD</a:t>
                </a:r>
                <a:endParaRPr kumimoji="0" lang="pt-B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558ED5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8" name="Hexagon 887"/>
              <p:cNvSpPr/>
              <p:nvPr/>
            </p:nvSpPr>
            <p:spPr>
              <a:xfrm>
                <a:off x="4145017" y="3921032"/>
                <a:ext cx="1229605" cy="970741"/>
              </a:xfrm>
              <a:prstGeom prst="hexagon">
                <a:avLst/>
              </a:prstGeom>
              <a:solidFill>
                <a:schemeClr val="bg1">
                  <a:lumMod val="95000"/>
                </a:schemeClr>
              </a:solidFill>
              <a:ln w="28575" cmpd="sng">
                <a:solidFill>
                  <a:srgbClr val="558ED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9" name="Fluxograma: Processo 393"/>
              <p:cNvSpPr/>
              <p:nvPr/>
            </p:nvSpPr>
            <p:spPr>
              <a:xfrm>
                <a:off x="4792178" y="4447111"/>
                <a:ext cx="323580" cy="308869"/>
              </a:xfrm>
              <a:prstGeom prst="flowChartProcess">
                <a:avLst/>
              </a:prstGeom>
              <a:solidFill>
                <a:srgbClr val="467AB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OMF</a:t>
                </a:r>
                <a:endParaRPr kumimoji="0" lang="pt-BR" sz="9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0" name="Fluxograma: Processo 394"/>
              <p:cNvSpPr/>
              <p:nvPr/>
            </p:nvSpPr>
            <p:spPr>
              <a:xfrm>
                <a:off x="4387381" y="4438759"/>
                <a:ext cx="323580" cy="308869"/>
              </a:xfrm>
              <a:prstGeom prst="flowChartProcess">
                <a:avLst/>
              </a:pr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OCF</a:t>
                </a:r>
                <a:endParaRPr kumimoji="0" lang="pt-BR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1" name="Fluxograma: Processo 394"/>
              <p:cNvSpPr/>
              <p:nvPr/>
            </p:nvSpPr>
            <p:spPr>
              <a:xfrm>
                <a:off x="4792178" y="4073526"/>
                <a:ext cx="323580" cy="308869"/>
              </a:xfrm>
              <a:prstGeom prst="flowChartProcess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WDM</a:t>
                </a:r>
                <a:endParaRPr kumimoji="0" lang="pt-BR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892" name="Imagem 395" descr="Wireless_access_point.png"/>
              <p:cNvPicPr>
                <a:picLocks noChangeAspect="1"/>
              </p:cNvPicPr>
              <p:nvPr/>
            </p:nvPicPr>
            <p:blipFill>
              <a:blip r:embed="rId38" cstate="print"/>
              <a:stretch>
                <a:fillRect/>
              </a:stretch>
            </p:blipFill>
            <p:spPr>
              <a:xfrm>
                <a:off x="4373845" y="3994099"/>
                <a:ext cx="350655" cy="359190"/>
              </a:xfrm>
              <a:prstGeom prst="rect">
                <a:avLst/>
              </a:prstGeom>
            </p:spPr>
          </p:pic>
        </p:grpSp>
        <p:sp>
          <p:nvSpPr>
            <p:cNvPr id="879" name="Cloud 47"/>
            <p:cNvSpPr/>
            <p:nvPr/>
          </p:nvSpPr>
          <p:spPr>
            <a:xfrm rot="339862">
              <a:off x="4289324" y="3802782"/>
              <a:ext cx="1031110" cy="594896"/>
            </a:xfrm>
            <a:prstGeom prst="cloud">
              <a:avLst/>
            </a:prstGeom>
            <a:noFill/>
            <a:ln w="285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80" name="Picture 879"/>
            <p:cNvPicPr>
              <a:picLocks noChangeAspect="1"/>
            </p:cNvPicPr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434972" y="3957385"/>
              <a:ext cx="791850" cy="259151"/>
            </a:xfrm>
            <a:prstGeom prst="rect">
              <a:avLst/>
            </a:prstGeom>
          </p:spPr>
        </p:pic>
        <p:sp>
          <p:nvSpPr>
            <p:cNvPr id="881" name="Hexagon 211"/>
            <p:cNvSpPr/>
            <p:nvPr/>
          </p:nvSpPr>
          <p:spPr>
            <a:xfrm>
              <a:off x="3893467" y="952278"/>
              <a:ext cx="1035457" cy="970741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rgbClr val="558ED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Fluxograma: Processo 393"/>
            <p:cNvSpPr/>
            <p:nvPr/>
          </p:nvSpPr>
          <p:spPr>
            <a:xfrm>
              <a:off x="4249405" y="1081710"/>
              <a:ext cx="323580" cy="308869"/>
            </a:xfrm>
            <a:prstGeom prst="flowChartProcess">
              <a:avLst/>
            </a:prstGeom>
            <a:solidFill>
              <a:srgbClr val="467ABA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OMF</a:t>
              </a:r>
              <a:endPara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3" name="Fluxograma: Processo 394"/>
            <p:cNvSpPr/>
            <p:nvPr/>
          </p:nvSpPr>
          <p:spPr>
            <a:xfrm>
              <a:off x="4249405" y="1470005"/>
              <a:ext cx="323580" cy="308869"/>
            </a:xfrm>
            <a:prstGeom prst="flowChartProcess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</a:t>
              </a:r>
              <a:endPara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4" name="Hexagon 211"/>
            <p:cNvSpPr/>
            <p:nvPr/>
          </p:nvSpPr>
          <p:spPr>
            <a:xfrm>
              <a:off x="1167603" y="1139235"/>
              <a:ext cx="1035457" cy="970741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rgbClr val="558ED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Fluxograma: Processo 393"/>
            <p:cNvSpPr/>
            <p:nvPr/>
          </p:nvSpPr>
          <p:spPr>
            <a:xfrm>
              <a:off x="1523541" y="1268667"/>
              <a:ext cx="323580" cy="308869"/>
            </a:xfrm>
            <a:prstGeom prst="flowChartProcess">
              <a:avLst/>
            </a:prstGeom>
            <a:solidFill>
              <a:srgbClr val="467ABA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OMF</a:t>
              </a:r>
              <a:endPara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6" name="Fluxograma: Processo 394"/>
            <p:cNvSpPr/>
            <p:nvPr/>
          </p:nvSpPr>
          <p:spPr>
            <a:xfrm>
              <a:off x="1523541" y="1656962"/>
              <a:ext cx="323580" cy="308869"/>
            </a:xfrm>
            <a:prstGeom prst="flowChartProcess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OCF</a:t>
              </a:r>
              <a:endPara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Picture 4" descr="overall arch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10203088" y="34036000"/>
            <a:ext cx="9232293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575</Words>
  <Application>Microsoft Macintosh PowerPoint</Application>
  <PresentationFormat>Custom</PresentationFormat>
  <Paragraphs>137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Internet testbeds/experimentation between Brazil and Europe - FIBRE</dc:title>
  <dc:creator>Michael</dc:creator>
  <cp:lastModifiedBy>dimitris</cp:lastModifiedBy>
  <cp:revision>204</cp:revision>
  <dcterms:created xsi:type="dcterms:W3CDTF">2011-10-12T16:00:14Z</dcterms:created>
  <dcterms:modified xsi:type="dcterms:W3CDTF">2013-11-02T12:02:30Z</dcterms:modified>
</cp:coreProperties>
</file>